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2" r:id="rId24"/>
    <p:sldId id="281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77823"/>
  </p:normalViewPr>
  <p:slideViewPr>
    <p:cSldViewPr snapToGrid="0" snapToObjects="1" showGuides="1">
      <p:cViewPr varScale="1">
        <p:scale>
          <a:sx n="86" d="100"/>
          <a:sy n="86" d="100"/>
        </p:scale>
        <p:origin x="562" y="72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3" d="100"/>
          <a:sy n="73" d="100"/>
        </p:scale>
        <p:origin x="3560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181D8B-C347-5143-93EA-25829053A83C}" type="datetimeFigureOut">
              <a:rPr lang="de-DE" smtClean="0"/>
              <a:t>17.06.2020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C2A9AD-7253-6745-A9FE-64E29D81EE2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5951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C2A9AD-7253-6745-A9FE-64E29D81EE2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044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ECCC80-30F7-544E-913B-90F6ECCCB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C022024-37DF-C84F-A905-3902C5677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0DC96A-CCC6-F54C-B54C-E207D5066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0" y="6356350"/>
            <a:ext cx="8774242" cy="365125"/>
          </a:xfrm>
        </p:spPr>
        <p:txBody>
          <a:bodyPr/>
          <a:lstStyle/>
          <a:p>
            <a:r>
              <a:rPr lang="de-DE" dirty="0"/>
              <a:t>Institut für Angewandte Informatik (</a:t>
            </a:r>
            <a:r>
              <a:rPr lang="de-DE" dirty="0" err="1"/>
              <a:t>InfAI</a:t>
            </a:r>
            <a:r>
              <a:rPr lang="de-DE" dirty="0"/>
              <a:t>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023A7A-434B-2A48-8B7B-0F15BAA2D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30ED-ED32-6F4A-B78A-A92EB904FD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009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B45B5A-48F8-4747-990B-B7FD454BF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84E6F1-B368-CB44-B9BC-43AB1123A05D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lang="de-DE" dirty="0"/>
              <a:t>Erste Ebene
Zweite Ebene
Dritte Ebene
Vierte Ebene
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59F3E3-CF2E-A24C-9C20-4652E8CF5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60042" cy="365125"/>
          </a:xfrm>
        </p:spPr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E81799-CC75-6E4C-84B7-D73F62ED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30ED-ED32-6F4A-B78A-A92EB904FD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31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68CB38-42AE-234C-87D1-9BB88BAB8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BB65B14-F601-9148-A567-EEF0A5EB4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41AF3C-EB10-0046-848E-3F7641970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1850" y="6356350"/>
            <a:ext cx="9466392" cy="365125"/>
          </a:xfrm>
        </p:spPr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7B5BBF-7F0E-9E43-BE62-73FE612F5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30ED-ED32-6F4A-B78A-A92EB904FD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55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04807-C6F9-2C4F-8694-94BE139C6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B8FC83-D2A6-DC4B-ADDE-628138176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2E078D8-67A9-6446-8C1E-E07F31B7AA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BBF0C98-4080-1F43-851B-8E3F4789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60042" cy="365125"/>
          </a:xfrm>
        </p:spPr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6128FD-23C2-5248-99F1-058B7E1C8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30ED-ED32-6F4A-B78A-A92EB904FD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740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FCA6D3-A80A-064B-A33C-F8CD9F9D9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0D2CB9-8664-C84E-B206-C9924A69A5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 dirty="0"/>
              <a:t>
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7FB4A0E-2A8C-F444-994D-662F8EBB6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FBFBCF8-56AE-764C-8C2A-B62CD6189C1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 dirty="0"/>
              <a:t>
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A73C5E-CB6D-0345-AD0E-64AD960DEB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ED452B7-89AC-0E42-9AAD-D5EF95574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9458454" cy="365125"/>
          </a:xfrm>
        </p:spPr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0394EBF-3291-F649-9A55-9CE24DC94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30ED-ED32-6F4A-B78A-A92EB904FD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8664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54ECB2-783A-2B4A-8503-4E9B3E434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0856F2-1E8B-BB42-97FC-AEFB4A624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4FA42B-DFC1-794B-9F5A-10CA41EBEE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DEE083-4C0E-BB44-8539-84725EF72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9458454" cy="365125"/>
          </a:xfrm>
        </p:spPr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7BD405A-3DBB-E54C-8ABF-43E87AA1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30ED-ED32-6F4A-B78A-A92EB904FD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68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656C6B-B847-5248-B7BB-E00E641ED8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4B4BF5B-9F62-B348-A501-ECFF0E2A25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1EEA551-C200-424B-99D6-DC6B814E1A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FF85FC-629E-8446-869E-2B0248DBE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356350"/>
            <a:ext cx="9458454" cy="365125"/>
          </a:xfrm>
        </p:spPr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7E2C412-043B-494C-AC9C-24E95DF1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30ED-ED32-6F4A-B78A-A92EB904FD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123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17AF10-912B-8741-82ED-0910B0E0A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B7AD392-B888-6D4E-9D79-40750AAE86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6B435B-1FB5-FF45-97F5-09901C0E3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9460042" cy="365125"/>
          </a:xfrm>
        </p:spPr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00447E-A100-3B4C-B4D7-429A448D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CF30ED-ED32-6F4A-B78A-A92EB904FD8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4489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97FEEE2D-A5FD-724A-8C59-49CF25EFCFFD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1" y="2386159"/>
            <a:ext cx="3928533" cy="4471841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47D797D9-A913-A743-8829-401946A91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37893-FA1D-B442-836C-63BE482C4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 dirty="0"/>
              <a:t>Erste Ebene
Zweite Ebene
Dritte Ebene
Vierte Ebene
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28434B1-8258-6F42-B0BF-860232743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199" y="6356350"/>
            <a:ext cx="9460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Institut für Angewandte Informatik (</a:t>
            </a:r>
            <a:r>
              <a:rPr lang="de-DE" dirty="0" err="1"/>
              <a:t>InfAI</a:t>
            </a:r>
            <a:r>
              <a:rPr lang="de-DE" dirty="0"/>
              <a:t>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27A055E-4B6D-514F-A1D2-0C77CB076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33154" y="6356350"/>
            <a:ext cx="9206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F30ED-ED32-6F4A-B78A-A92EB904FD84}" type="slidenum">
              <a:rPr lang="de-DE" smtClean="0"/>
              <a:t>‹Nr.›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75ADBAD-E762-2441-9922-297EB7CD099E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48477" y="185737"/>
            <a:ext cx="3342015" cy="79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9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14497D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41D647-223B-4E4A-BCFF-9F00EFB686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de-DE" dirty="0" err="1"/>
              <a:t>Machine</a:t>
            </a:r>
            <a:r>
              <a:rPr lang="de-DE" dirty="0"/>
              <a:t> Learning on </a:t>
            </a:r>
            <a:r>
              <a:rPr lang="de-DE" dirty="0" err="1"/>
              <a:t>Kubernetes</a:t>
            </a:r>
            <a:r>
              <a:rPr lang="en-US" dirty="0"/>
              <a:t>​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A9CB2546-5C55-407C-8DA8-2FAABF3105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 modern </a:t>
            </a:r>
            <a:r>
              <a:rPr lang="de-DE" dirty="0" err="1"/>
              <a:t>approach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FA514CD-4976-C246-AAF1-2AE6E5DB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Institut für Angewandte Informatik (</a:t>
            </a:r>
            <a:r>
              <a:rPr lang="de-DE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InfAI</a:t>
            </a:r>
            <a:r>
              <a:rPr lang="de-DE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775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48C0F-3414-485F-85FC-FB3881E6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Pods</a:t>
            </a:r>
            <a:r>
              <a:rPr lang="de-DE" dirty="0"/>
              <a:t>: </a:t>
            </a: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things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47BE6-2C5E-47BF-8E89-536459D0D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Pods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group</a:t>
            </a:r>
            <a:r>
              <a:rPr lang="de-DE" dirty="0"/>
              <a:t> </a:t>
            </a:r>
            <a:r>
              <a:rPr lang="de-DE" dirty="0" err="1"/>
              <a:t>containers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logically</a:t>
            </a:r>
            <a:r>
              <a:rPr lang="de-DE" dirty="0"/>
              <a:t> </a:t>
            </a:r>
            <a:r>
              <a:rPr lang="de-DE" dirty="0" err="1"/>
              <a:t>belong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  <a:p>
            <a:r>
              <a:rPr lang="de-DE" dirty="0" err="1"/>
              <a:t>Pod</a:t>
            </a:r>
            <a:r>
              <a:rPr lang="de-DE" dirty="0"/>
              <a:t> </a:t>
            </a:r>
            <a:r>
              <a:rPr lang="de-DE" dirty="0" err="1"/>
              <a:t>containers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ports</a:t>
            </a:r>
            <a:r>
              <a:rPr lang="de-DE" dirty="0"/>
              <a:t> (!!)</a:t>
            </a:r>
          </a:p>
          <a:p>
            <a:r>
              <a:rPr lang="de-DE" dirty="0"/>
              <a:t>Per </a:t>
            </a:r>
            <a:r>
              <a:rPr lang="de-DE" dirty="0" err="1"/>
              <a:t>default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Pod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on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Node</a:t>
            </a:r>
            <a:endParaRPr lang="de-DE" dirty="0"/>
          </a:p>
          <a:p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labels</a:t>
            </a:r>
            <a:r>
              <a:rPr lang="de-DE" dirty="0"/>
              <a:t>, </a:t>
            </a:r>
            <a:r>
              <a:rPr lang="de-DE" dirty="0" err="1"/>
              <a:t>accessed</a:t>
            </a:r>
            <a:r>
              <a:rPr lang="de-DE" dirty="0"/>
              <a:t> via SSH, and </a:t>
            </a:r>
            <a:r>
              <a:rPr lang="de-DE" dirty="0" err="1"/>
              <a:t>bound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certain</a:t>
            </a:r>
            <a:r>
              <a:rPr lang="de-DE" dirty="0"/>
              <a:t> Nodes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BC3A8A-E75E-4959-8138-74DB76A5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C06138C2-034F-4EB3-ABD6-74DC83F885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2212" y="2324894"/>
            <a:ext cx="4981575" cy="3352800"/>
          </a:xfrm>
        </p:spPr>
      </p:pic>
    </p:spTree>
    <p:extLst>
      <p:ext uri="{BB962C8B-B14F-4D97-AF65-F5344CB8AC3E}">
        <p14:creationId xmlns:p14="http://schemas.microsoft.com/office/powerpoint/2010/main" val="2438354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9458C-3BCB-4CDD-AA21-33EF5EFA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Pods</a:t>
            </a:r>
            <a:r>
              <a:rPr lang="de-DE" dirty="0"/>
              <a:t>: </a:t>
            </a:r>
            <a:r>
              <a:rPr lang="de-DE" dirty="0" err="1"/>
              <a:t>Grouping</a:t>
            </a:r>
            <a:r>
              <a:rPr lang="de-DE" dirty="0"/>
              <a:t> </a:t>
            </a:r>
            <a:r>
              <a:rPr lang="de-DE" dirty="0" err="1"/>
              <a:t>things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1279A4-BFD0-40C9-904B-FB55309B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229BC2-AD11-4B50-A586-3E57D5293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954" y="3155904"/>
            <a:ext cx="211455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5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48C0F-3414-485F-85FC-FB3881E6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ReplicaSets</a:t>
            </a:r>
            <a:r>
              <a:rPr lang="de-DE" dirty="0"/>
              <a:t>: Keep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alive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47BE6-2C5E-47BF-8E89-536459D0D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slim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and </a:t>
            </a:r>
            <a:r>
              <a:rPr lang="de-DE" dirty="0" err="1"/>
              <a:t>init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)</a:t>
            </a:r>
          </a:p>
          <a:p>
            <a:r>
              <a:rPr lang="de-DE" dirty="0"/>
              <a:t>Containers live in an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on a Host System (in </a:t>
            </a:r>
            <a:r>
              <a:rPr lang="de-DE" dirty="0" err="1"/>
              <a:t>Kubernetes</a:t>
            </a:r>
            <a:r>
              <a:rPr lang="de-DE" dirty="0"/>
              <a:t>: A </a:t>
            </a:r>
            <a:r>
              <a:rPr lang="de-DE" dirty="0" err="1"/>
              <a:t>Node</a:t>
            </a:r>
            <a:r>
              <a:rPr lang="de-DE" dirty="0"/>
              <a:t>)</a:t>
            </a:r>
          </a:p>
          <a:p>
            <a:r>
              <a:rPr lang="de-DE" dirty="0"/>
              <a:t>Here: </a:t>
            </a:r>
            <a:r>
              <a:rPr lang="de-DE" dirty="0" err="1"/>
              <a:t>defined</a:t>
            </a:r>
            <a:r>
              <a:rPr lang="de-DE" dirty="0"/>
              <a:t> and </a:t>
            </a:r>
            <a:r>
              <a:rPr lang="de-DE" dirty="0" err="1"/>
              <a:t>built</a:t>
            </a:r>
            <a:r>
              <a:rPr lang="de-DE" dirty="0"/>
              <a:t> via Docker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BC3A8A-E75E-4959-8138-74DB76A5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3625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9458C-3BCB-4CDD-AA21-33EF5EFA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ReplicaSets</a:t>
            </a:r>
            <a:r>
              <a:rPr lang="de-DE" dirty="0"/>
              <a:t>: Keep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alive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1279A4-BFD0-40C9-904B-FB55309B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1C76F15-5DE8-446F-9785-0025193D20C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75309" y="3050406"/>
            <a:ext cx="4114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2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48C0F-3414-485F-85FC-FB3881E6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Deployments</a:t>
            </a:r>
            <a:r>
              <a:rPr lang="de-DE" dirty="0"/>
              <a:t>: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47BE6-2C5E-47BF-8E89-536459D0D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slim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and </a:t>
            </a:r>
            <a:r>
              <a:rPr lang="de-DE" dirty="0" err="1"/>
              <a:t>init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)</a:t>
            </a:r>
          </a:p>
          <a:p>
            <a:r>
              <a:rPr lang="de-DE" dirty="0"/>
              <a:t>Containers live in an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on a Host System (in </a:t>
            </a:r>
            <a:r>
              <a:rPr lang="de-DE" dirty="0" err="1"/>
              <a:t>Kubernetes</a:t>
            </a:r>
            <a:r>
              <a:rPr lang="de-DE" dirty="0"/>
              <a:t>: A </a:t>
            </a:r>
            <a:r>
              <a:rPr lang="de-DE" dirty="0" err="1"/>
              <a:t>Node</a:t>
            </a:r>
            <a:r>
              <a:rPr lang="de-DE" dirty="0"/>
              <a:t>)</a:t>
            </a:r>
          </a:p>
          <a:p>
            <a:r>
              <a:rPr lang="de-DE" dirty="0"/>
              <a:t>Here: </a:t>
            </a:r>
            <a:r>
              <a:rPr lang="de-DE" dirty="0" err="1"/>
              <a:t>defined</a:t>
            </a:r>
            <a:r>
              <a:rPr lang="de-DE" dirty="0"/>
              <a:t> and </a:t>
            </a:r>
            <a:r>
              <a:rPr lang="de-DE" dirty="0" err="1"/>
              <a:t>built</a:t>
            </a:r>
            <a:r>
              <a:rPr lang="de-DE" dirty="0"/>
              <a:t> via Docker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BC3A8A-E75E-4959-8138-74DB76A5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DC57968-12C5-4573-942E-574A87A19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761" y="1417903"/>
            <a:ext cx="3605834" cy="484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42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9458C-3BCB-4CDD-AA21-33EF5EFA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Deployments</a:t>
            </a:r>
            <a:r>
              <a:rPr lang="de-DE" dirty="0"/>
              <a:t>: </a:t>
            </a:r>
            <a:r>
              <a:rPr lang="de-DE" dirty="0" err="1"/>
              <a:t>Glue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together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1279A4-BFD0-40C9-904B-FB55309B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4B80E32-CD90-4A4C-916F-B7BCB37698C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7946" y="2855788"/>
            <a:ext cx="44005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48C0F-3414-485F-85FC-FB3881E6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Volumes</a:t>
            </a:r>
            <a:r>
              <a:rPr lang="de-DE" dirty="0"/>
              <a:t> and Secrets: </a:t>
            </a:r>
            <a:r>
              <a:rPr lang="de-DE" dirty="0" err="1"/>
              <a:t>Persistency</a:t>
            </a:r>
            <a:r>
              <a:rPr lang="de-DE" dirty="0"/>
              <a:t>.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47BE6-2C5E-47BF-8E89-536459D0D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slim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and </a:t>
            </a:r>
            <a:r>
              <a:rPr lang="de-DE" dirty="0" err="1"/>
              <a:t>init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)</a:t>
            </a:r>
          </a:p>
          <a:p>
            <a:r>
              <a:rPr lang="de-DE" dirty="0"/>
              <a:t>Containers live in an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on a Host System (in </a:t>
            </a:r>
            <a:r>
              <a:rPr lang="de-DE" dirty="0" err="1"/>
              <a:t>Kubernetes</a:t>
            </a:r>
            <a:r>
              <a:rPr lang="de-DE" dirty="0"/>
              <a:t>: A </a:t>
            </a:r>
            <a:r>
              <a:rPr lang="de-DE" dirty="0" err="1"/>
              <a:t>Node</a:t>
            </a:r>
            <a:r>
              <a:rPr lang="de-DE" dirty="0"/>
              <a:t>)</a:t>
            </a:r>
          </a:p>
          <a:p>
            <a:r>
              <a:rPr lang="de-DE" dirty="0"/>
              <a:t>Here: </a:t>
            </a:r>
            <a:r>
              <a:rPr lang="de-DE" dirty="0" err="1"/>
              <a:t>defined</a:t>
            </a:r>
            <a:r>
              <a:rPr lang="de-DE" dirty="0"/>
              <a:t> and </a:t>
            </a:r>
            <a:r>
              <a:rPr lang="de-DE" dirty="0" err="1"/>
              <a:t>built</a:t>
            </a:r>
            <a:r>
              <a:rPr lang="de-DE" dirty="0"/>
              <a:t> via Docker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BC3A8A-E75E-4959-8138-74DB76A5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A2283B0F-2A1A-49F8-8D98-31D815B280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3650" y="2024856"/>
            <a:ext cx="4838700" cy="3952875"/>
          </a:xfrm>
        </p:spPr>
      </p:pic>
    </p:spTree>
    <p:extLst>
      <p:ext uri="{BB962C8B-B14F-4D97-AF65-F5344CB8AC3E}">
        <p14:creationId xmlns:p14="http://schemas.microsoft.com/office/powerpoint/2010/main" val="11321513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9458C-3BCB-4CDD-AA21-33EF5EFA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Volumes</a:t>
            </a:r>
            <a:r>
              <a:rPr lang="de-DE" dirty="0"/>
              <a:t> and Secrets: </a:t>
            </a:r>
            <a:r>
              <a:rPr lang="de-DE" dirty="0" err="1"/>
              <a:t>Persistency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1279A4-BFD0-40C9-904B-FB55309B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3AEFD90-3E13-4B0C-95C3-BF166EE931D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6856" y="2855785"/>
            <a:ext cx="716280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66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48C0F-3414-485F-85FC-FB3881E6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Services: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visible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47BE6-2C5E-47BF-8E89-536459D0D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slim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and </a:t>
            </a:r>
            <a:r>
              <a:rPr lang="de-DE" dirty="0" err="1"/>
              <a:t>init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)</a:t>
            </a:r>
          </a:p>
          <a:p>
            <a:r>
              <a:rPr lang="de-DE" dirty="0"/>
              <a:t>Containers live in an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on a Host System (in </a:t>
            </a:r>
            <a:r>
              <a:rPr lang="de-DE" dirty="0" err="1"/>
              <a:t>Kubernetes</a:t>
            </a:r>
            <a:r>
              <a:rPr lang="de-DE" dirty="0"/>
              <a:t>: A </a:t>
            </a:r>
            <a:r>
              <a:rPr lang="de-DE" dirty="0" err="1"/>
              <a:t>Node</a:t>
            </a:r>
            <a:r>
              <a:rPr lang="de-DE" dirty="0"/>
              <a:t>)</a:t>
            </a:r>
          </a:p>
          <a:p>
            <a:r>
              <a:rPr lang="de-DE" dirty="0"/>
              <a:t>Here: </a:t>
            </a:r>
            <a:r>
              <a:rPr lang="de-DE" dirty="0" err="1"/>
              <a:t>defined</a:t>
            </a:r>
            <a:r>
              <a:rPr lang="de-DE" dirty="0"/>
              <a:t> and </a:t>
            </a:r>
            <a:r>
              <a:rPr lang="de-DE" dirty="0" err="1"/>
              <a:t>built</a:t>
            </a:r>
            <a:r>
              <a:rPr lang="de-DE" dirty="0"/>
              <a:t> via Docker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BC3A8A-E75E-4959-8138-74DB76A5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F019BEA-AC6F-4877-80C5-A9A1E6F43E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02980" y="2030890"/>
            <a:ext cx="3479803" cy="2448241"/>
          </a:xfrm>
        </p:spPr>
      </p:pic>
    </p:spTree>
    <p:extLst>
      <p:ext uri="{BB962C8B-B14F-4D97-AF65-F5344CB8AC3E}">
        <p14:creationId xmlns:p14="http://schemas.microsoft.com/office/powerpoint/2010/main" val="120186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9458C-3BCB-4CDD-AA21-33EF5EFA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Services: </a:t>
            </a:r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things</a:t>
            </a:r>
            <a:r>
              <a:rPr lang="de-DE" dirty="0"/>
              <a:t> visible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1279A4-BFD0-40C9-904B-FB55309B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BF0DF81-2D5D-439E-8747-C71BD0BB93C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7974" y="2173301"/>
            <a:ext cx="71628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5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C2FBE-B7D5-45A3-8309-73846E06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Machine</a:t>
            </a:r>
            <a:r>
              <a:rPr lang="de-DE" dirty="0"/>
              <a:t> Learning and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C6803F-3650-406E-96DC-631814CC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3510" cy="4351338"/>
          </a:xfrm>
        </p:spPr>
        <p:txBody>
          <a:bodyPr>
            <a:norm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gaining</a:t>
            </a:r>
            <a:r>
              <a:rPr lang="de-DE" dirty="0"/>
              <a:t> massive </a:t>
            </a:r>
            <a:r>
              <a:rPr lang="de-DE" dirty="0" err="1"/>
              <a:t>popularity</a:t>
            </a:r>
            <a:r>
              <a:rPr lang="de-DE" dirty="0"/>
              <a:t> in </a:t>
            </a:r>
            <a:r>
              <a:rPr lang="de-DE" dirty="0" err="1"/>
              <a:t>research</a:t>
            </a:r>
            <a:r>
              <a:rPr lang="de-DE" dirty="0"/>
              <a:t> and </a:t>
            </a:r>
            <a:r>
              <a:rPr lang="de-DE" dirty="0" err="1"/>
              <a:t>economy</a:t>
            </a:r>
            <a:endParaRPr lang="de-DE" dirty="0"/>
          </a:p>
          <a:p>
            <a:r>
              <a:rPr lang="de-DE" dirty="0" err="1"/>
              <a:t>Popular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and </a:t>
            </a:r>
            <a:r>
              <a:rPr lang="de-DE" dirty="0" err="1"/>
              <a:t>frameworks</a:t>
            </a:r>
            <a:r>
              <a:rPr lang="de-DE" dirty="0"/>
              <a:t>: Python, </a:t>
            </a:r>
            <a:r>
              <a:rPr lang="de-DE" dirty="0" err="1"/>
              <a:t>Slurm</a:t>
            </a:r>
            <a:r>
              <a:rPr lang="de-DE" dirty="0"/>
              <a:t>, </a:t>
            </a:r>
            <a:r>
              <a:rPr lang="de-DE" dirty="0" err="1"/>
              <a:t>PyTorch</a:t>
            </a:r>
            <a:r>
              <a:rPr lang="de-DE" dirty="0"/>
              <a:t>, </a:t>
            </a:r>
            <a:r>
              <a:rPr lang="de-DE" dirty="0" err="1"/>
              <a:t>Kubernetes</a:t>
            </a:r>
            <a:r>
              <a:rPr lang="de-DE" dirty="0"/>
              <a:t>, </a:t>
            </a:r>
            <a:r>
              <a:rPr lang="de-DE" dirty="0" err="1"/>
              <a:t>Kubeflow</a:t>
            </a:r>
            <a:r>
              <a:rPr lang="de-DE" dirty="0"/>
              <a:t>, Keras, </a:t>
            </a:r>
            <a:r>
              <a:rPr lang="de-DE" dirty="0" err="1"/>
              <a:t>Tensorflow</a:t>
            </a:r>
            <a:r>
              <a:rPr lang="de-DE" dirty="0"/>
              <a:t>, </a:t>
            </a:r>
            <a:r>
              <a:rPr lang="de-DE" dirty="0" err="1"/>
              <a:t>Sklearn</a:t>
            </a:r>
            <a:r>
              <a:rPr lang="de-DE" dirty="0"/>
              <a:t>…..</a:t>
            </a:r>
          </a:p>
          <a:p>
            <a:r>
              <a:rPr lang="de-DE" dirty="0" err="1"/>
              <a:t>Challenges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Handling </a:t>
            </a:r>
            <a:r>
              <a:rPr lang="de-DE" dirty="0" err="1"/>
              <a:t>dev</a:t>
            </a:r>
            <a:r>
              <a:rPr lang="de-DE" dirty="0"/>
              <a:t> </a:t>
            </a:r>
            <a:r>
              <a:rPr lang="de-DE" dirty="0" err="1"/>
              <a:t>resources</a:t>
            </a:r>
            <a:endParaRPr lang="de-DE" dirty="0"/>
          </a:p>
          <a:p>
            <a:pPr lvl="1"/>
            <a:r>
              <a:rPr lang="de-DE" dirty="0"/>
              <a:t>QA and </a:t>
            </a:r>
            <a:r>
              <a:rPr lang="de-DE" dirty="0" err="1"/>
              <a:t>rollout</a:t>
            </a:r>
            <a:endParaRPr lang="de-DE" dirty="0"/>
          </a:p>
          <a:p>
            <a:pPr lvl="1"/>
            <a:r>
              <a:rPr lang="de-DE" dirty="0"/>
              <a:t>Scientific </a:t>
            </a:r>
            <a:r>
              <a:rPr lang="de-DE" dirty="0" err="1"/>
              <a:t>issues</a:t>
            </a:r>
            <a:r>
              <a:rPr lang="de-DE" dirty="0"/>
              <a:t> (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limitations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Rollout </a:t>
            </a:r>
            <a:r>
              <a:rPr lang="de-DE" dirty="0" err="1"/>
              <a:t>Scaling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4DD1CD-15D8-41D7-951A-7BB8D5F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7F6555-3D6A-412A-B6C6-9CEEDD5D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710" y="3547843"/>
            <a:ext cx="1085717" cy="10540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686BCF-5A94-4E35-885F-ED145BDD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69" y="1724365"/>
            <a:ext cx="1085717" cy="10857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C6213BE-6926-4F83-A984-F915B8C2B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852" y="4530359"/>
            <a:ext cx="1736298" cy="173629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8B0F88B-DBCC-49F3-8E86-238002BC7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4576" y="3589978"/>
            <a:ext cx="1091129" cy="11665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458E33-D5C1-4228-8AD5-DAD3C75CE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782" y="1667154"/>
            <a:ext cx="1629589" cy="87726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10F29CB-2754-45E9-8F9C-957972BB6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0651" y="2723803"/>
            <a:ext cx="1830700" cy="18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890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9458C-3BCB-4CDD-AA21-33EF5EFA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example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1279A4-BFD0-40C9-904B-FB55309B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BD5B35-8952-4672-AE0A-ED5D4781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04" y="3329034"/>
            <a:ext cx="1543050" cy="59055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71E6E83-874B-447C-AFAE-614A05E0390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9594" y="1982994"/>
            <a:ext cx="8877300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68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DADB49-12D2-4C47-98D5-1B64088F8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Kubernetes</a:t>
            </a:r>
            <a:r>
              <a:rPr lang="de-DE" dirty="0"/>
              <a:t> and </a:t>
            </a:r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CE55E1-0E80-4C9A-A076-BD4812EEA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AE585DB-6EE9-4075-B4FB-388FFBD1F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8658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7C023E-6847-4AF6-B6AB-847BDABF4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Kubeflow</a:t>
            </a:r>
            <a:r>
              <a:rPr lang="de-DE" dirty="0"/>
              <a:t>: </a:t>
            </a:r>
            <a:r>
              <a:rPr lang="de-DE" dirty="0" err="1"/>
              <a:t>Getting</a:t>
            </a:r>
            <a:r>
              <a:rPr lang="de-DE" dirty="0"/>
              <a:t> ML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cluster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245DCC-BB6F-4374-ADBE-774344A1D5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 err="1"/>
              <a:t>Kubeflow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tools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fully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Kubernetes</a:t>
            </a:r>
            <a:endParaRPr lang="de-DE" dirty="0"/>
          </a:p>
          <a:p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Kubeflow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Tune a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hyperparameters</a:t>
            </a:r>
            <a:endParaRPr lang="de-DE" dirty="0"/>
          </a:p>
          <a:p>
            <a:pPr lvl="1"/>
            <a:r>
              <a:rPr lang="de-DE" dirty="0" err="1"/>
              <a:t>Finding</a:t>
            </a:r>
            <a:r>
              <a:rPr lang="de-DE" dirty="0"/>
              <a:t> </a:t>
            </a:r>
            <a:r>
              <a:rPr lang="de-DE" dirty="0" err="1"/>
              <a:t>matching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architectures</a:t>
            </a:r>
            <a:endParaRPr lang="de-DE" dirty="0"/>
          </a:p>
          <a:p>
            <a:pPr lvl="1"/>
            <a:r>
              <a:rPr lang="de-DE" dirty="0" err="1"/>
              <a:t>Define</a:t>
            </a:r>
            <a:r>
              <a:rPr lang="de-DE" dirty="0"/>
              <a:t> Pipelines </a:t>
            </a:r>
            <a:r>
              <a:rPr lang="de-DE" dirty="0" err="1"/>
              <a:t>that</a:t>
            </a:r>
            <a:r>
              <a:rPr lang="de-DE" dirty="0"/>
              <a:t> perform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heavy-lifting</a:t>
            </a:r>
          </a:p>
          <a:p>
            <a:pPr lvl="1"/>
            <a:r>
              <a:rPr lang="de-DE" dirty="0"/>
              <a:t>Deploy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D01AD75E-992D-4503-87B1-CB00748A0A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446814"/>
            <a:ext cx="5181600" cy="3108960"/>
          </a:xfr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DBA182-7728-4BDC-8FFA-50C02719D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12680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272DD8-4351-4AFD-BD3D-5274C75AB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Prerequisites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F1EA6B-B71F-46BA-A0F3-E2CD3797C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section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Kubeflow‘s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useful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within</a:t>
            </a:r>
            <a:r>
              <a:rPr lang="de-DE" dirty="0"/>
              <a:t> an </a:t>
            </a:r>
            <a:r>
              <a:rPr lang="de-DE" dirty="0" err="1"/>
              <a:t>automated</a:t>
            </a:r>
            <a:r>
              <a:rPr lang="de-DE" dirty="0"/>
              <a:t> Pipeline (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define</a:t>
            </a:r>
            <a:r>
              <a:rPr lang="de-DE" dirty="0"/>
              <a:t>).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purpose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</a:t>
            </a:r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Kubeflow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and </a:t>
            </a:r>
            <a:r>
              <a:rPr lang="de-DE" dirty="0" err="1"/>
              <a:t>running</a:t>
            </a:r>
            <a:endParaRPr lang="de-DE" dirty="0"/>
          </a:p>
          <a:p>
            <a:pPr lvl="1"/>
            <a:r>
              <a:rPr lang="de-DE" dirty="0"/>
              <a:t>A host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jupyer</a:t>
            </a:r>
            <a:r>
              <a:rPr lang="de-DE" dirty="0"/>
              <a:t> lab, </a:t>
            </a:r>
            <a:r>
              <a:rPr lang="de-DE" dirty="0" err="1"/>
              <a:t>docker</a:t>
            </a:r>
            <a:r>
              <a:rPr lang="de-DE" dirty="0"/>
              <a:t> and Python3.8</a:t>
            </a:r>
          </a:p>
          <a:p>
            <a:pPr lvl="1"/>
            <a:r>
              <a:rPr lang="de-DE" dirty="0"/>
              <a:t>The </a:t>
            </a:r>
            <a:r>
              <a:rPr lang="de-DE" dirty="0" err="1"/>
              <a:t>Kubeflow</a:t>
            </a:r>
            <a:r>
              <a:rPr lang="de-DE" dirty="0"/>
              <a:t> </a:t>
            </a:r>
            <a:r>
              <a:rPr lang="de-DE" dirty="0" err="1"/>
              <a:t>pipelines</a:t>
            </a:r>
            <a:r>
              <a:rPr lang="de-DE" dirty="0"/>
              <a:t> SDK</a:t>
            </a:r>
          </a:p>
          <a:p>
            <a:pPr lvl="1"/>
            <a:r>
              <a:rPr lang="de-DE" dirty="0" err="1"/>
              <a:t>Kubectl</a:t>
            </a:r>
            <a:r>
              <a:rPr lang="de-DE" dirty="0"/>
              <a:t> (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host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local</a:t>
            </a:r>
            <a:r>
              <a:rPr lang="de-DE" dirty="0"/>
              <a:t>) </a:t>
            </a:r>
          </a:p>
          <a:p>
            <a:pPr lvl="1"/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Python </a:t>
            </a:r>
            <a:r>
              <a:rPr lang="de-DE" dirty="0" err="1"/>
              <a:t>packages</a:t>
            </a:r>
            <a:r>
              <a:rPr lang="de-DE" dirty="0"/>
              <a:t> (</a:t>
            </a:r>
            <a:r>
              <a:rPr lang="de-DE" dirty="0" err="1"/>
              <a:t>we‘ll</a:t>
            </a:r>
            <a:r>
              <a:rPr lang="de-DE" dirty="0"/>
              <a:t> se in </a:t>
            </a:r>
            <a:r>
              <a:rPr lang="de-DE" dirty="0" err="1"/>
              <a:t>the</a:t>
            </a:r>
            <a:r>
              <a:rPr lang="de-DE" dirty="0"/>
              <a:t> Notebook)</a:t>
            </a:r>
          </a:p>
          <a:p>
            <a:pPr lvl="1"/>
            <a:r>
              <a:rPr lang="de-DE" dirty="0"/>
              <a:t>A remote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storing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The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(Here: The </a:t>
            </a:r>
            <a:r>
              <a:rPr lang="de-DE" dirty="0" err="1"/>
              <a:t>Sklearn</a:t>
            </a:r>
            <a:r>
              <a:rPr lang="de-DE" dirty="0"/>
              <a:t> MNIST </a:t>
            </a:r>
            <a:r>
              <a:rPr lang="de-DE" dirty="0" err="1"/>
              <a:t>dataset</a:t>
            </a:r>
            <a:r>
              <a:rPr lang="de-DE" dirty="0"/>
              <a:t>)  </a:t>
            </a:r>
          </a:p>
          <a:p>
            <a:pPr lvl="1"/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6D1E0D-EEDC-4D61-814A-88CD167C3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3052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2BDF8-F39A-4919-B6DD-3D4500A9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: Concept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3DA0B0D-A961-4EC5-B90A-254A04954A0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de-DE" dirty="0"/>
                  <a:t>We‘ll </a:t>
                </a:r>
                <a:r>
                  <a:rPr lang="de-DE" dirty="0" err="1"/>
                  <a:t>create</a:t>
                </a:r>
                <a:r>
                  <a:rPr lang="de-DE" dirty="0"/>
                  <a:t> 3 </a:t>
                </a:r>
                <a:r>
                  <a:rPr lang="de-DE" dirty="0" err="1"/>
                  <a:t>models</a:t>
                </a:r>
                <a:r>
                  <a:rPr lang="de-DE" dirty="0"/>
                  <a:t>:</a:t>
                </a:r>
              </a:p>
              <a:p>
                <a:pPr lvl="1"/>
                <a:r>
                  <a:rPr lang="de-DE" dirty="0"/>
                  <a:t>A linear Regressor</a:t>
                </a:r>
              </a:p>
              <a:p>
                <a:pPr lvl="1"/>
                <a:r>
                  <a:rPr lang="de-DE" dirty="0"/>
                  <a:t>A K-</a:t>
                </a:r>
                <a:r>
                  <a:rPr lang="de-DE" dirty="0" err="1"/>
                  <a:t>Nearest</a:t>
                </a:r>
                <a:r>
                  <a:rPr lang="de-DE" dirty="0"/>
                  <a:t>-</a:t>
                </a:r>
                <a:r>
                  <a:rPr lang="de-DE" dirty="0" err="1"/>
                  <a:t>Neighbors</a:t>
                </a:r>
                <a:r>
                  <a:rPr lang="de-DE" dirty="0"/>
                  <a:t> </a:t>
                </a:r>
                <a:r>
                  <a:rPr lang="de-DE" dirty="0" err="1"/>
                  <a:t>classifier</a:t>
                </a:r>
                <a:endParaRPr lang="de-DE" dirty="0"/>
              </a:p>
              <a:p>
                <a:pPr lvl="1"/>
                <a:r>
                  <a:rPr lang="de-DE" dirty="0"/>
                  <a:t>A Support-Vector-</a:t>
                </a:r>
                <a:r>
                  <a:rPr lang="de-DE" dirty="0" err="1"/>
                  <a:t>Machine</a:t>
                </a:r>
                <a:r>
                  <a:rPr lang="de-DE" dirty="0"/>
                  <a:t> </a:t>
                </a:r>
                <a:r>
                  <a:rPr lang="de-DE" dirty="0" err="1"/>
                  <a:t>based</a:t>
                </a:r>
                <a:r>
                  <a:rPr lang="de-DE" dirty="0"/>
                  <a:t> </a:t>
                </a:r>
                <a:r>
                  <a:rPr lang="de-DE" dirty="0" err="1"/>
                  <a:t>classifier</a:t>
                </a:r>
                <a:endParaRPr lang="de-DE" dirty="0"/>
              </a:p>
              <a:p>
                <a:r>
                  <a:rPr lang="de-DE" dirty="0"/>
                  <a:t>Linear Regressors:</a:t>
                </a:r>
              </a:p>
              <a:p>
                <a:pPr lvl="1"/>
                <a:r>
                  <a:rPr lang="de-DE" dirty="0"/>
                  <a:t>Work </a:t>
                </a:r>
                <a:r>
                  <a:rPr lang="de-DE" dirty="0" err="1"/>
                  <a:t>with</a:t>
                </a:r>
                <a:r>
                  <a:rPr lang="de-DE" dirty="0"/>
                  <a:t> simple linear </a:t>
                </a:r>
                <a:r>
                  <a:rPr lang="de-DE" dirty="0" err="1"/>
                  <a:t>combinations</a:t>
                </a:r>
                <a:r>
                  <a:rPr lang="de-DE" dirty="0"/>
                  <a:t> </a:t>
                </a:r>
                <a:r>
                  <a:rPr lang="de-DE" dirty="0" err="1"/>
                  <a:t>of</a:t>
                </a:r>
                <a:r>
                  <a:rPr lang="de-DE" dirty="0"/>
                  <a:t> </a:t>
                </a:r>
                <a:r>
                  <a:rPr lang="de-DE" dirty="0" err="1"/>
                  <a:t>input</a:t>
                </a:r>
                <a:r>
                  <a:rPr lang="de-DE" dirty="0"/>
                  <a:t> </a:t>
                </a:r>
                <a:r>
                  <a:rPr lang="de-DE" dirty="0" err="1"/>
                  <a:t>values</a:t>
                </a:r>
                <a:r>
                  <a:rPr lang="de-DE" dirty="0"/>
                  <a:t> and </a:t>
                </a:r>
                <a:r>
                  <a:rPr lang="de-DE" dirty="0" err="1"/>
                  <a:t>weights</a:t>
                </a:r>
                <a:r>
                  <a:rPr lang="de-DE" dirty="0"/>
                  <a:t> (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de-DE" b="0" dirty="0"/>
              </a:p>
              <a:p>
                <a:pPr lvl="1"/>
                <a:r>
                  <a:rPr lang="de-DE" dirty="0" err="1"/>
                  <a:t>Fits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weights</a:t>
                </a:r>
                <a:r>
                  <a:rPr lang="de-DE" dirty="0"/>
                  <a:t> </a:t>
                </a:r>
                <a:r>
                  <a:rPr lang="de-DE" dirty="0" err="1"/>
                  <a:t>to</a:t>
                </a:r>
                <a:r>
                  <a:rPr lang="de-DE" dirty="0"/>
                  <a:t> </a:t>
                </a:r>
                <a:r>
                  <a:rPr lang="de-DE" dirty="0" err="1"/>
                  <a:t>reproduce</a:t>
                </a:r>
                <a:r>
                  <a:rPr lang="de-DE" dirty="0"/>
                  <a:t> </a:t>
                </a:r>
                <a:r>
                  <a:rPr lang="de-DE" dirty="0" err="1"/>
                  <a:t>the</a:t>
                </a:r>
                <a:r>
                  <a:rPr lang="de-DE" dirty="0"/>
                  <a:t> </a:t>
                </a:r>
                <a:r>
                  <a:rPr lang="de-DE" dirty="0" err="1"/>
                  <a:t>labels</a:t>
                </a:r>
                <a:r>
                  <a:rPr lang="de-DE" dirty="0"/>
                  <a:t> </a:t>
                </a: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3DA0B0D-A961-4EC5-B90A-254A04954A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b="-1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F5994F2-3981-4C09-AA3A-24B42588C7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72200" y="2570284"/>
            <a:ext cx="5181600" cy="2862020"/>
          </a:xfr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5D9DC-2F51-452E-865B-A26F7844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97374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2BDF8-F39A-4919-B6DD-3D4500A9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: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DA0B0D-A961-4EC5-B90A-254A04954A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3 </a:t>
            </a:r>
            <a:r>
              <a:rPr lang="de-DE" dirty="0" err="1"/>
              <a:t>models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linear Regressor</a:t>
            </a:r>
          </a:p>
          <a:p>
            <a:pPr lvl="1"/>
            <a:r>
              <a:rPr lang="de-DE" dirty="0"/>
              <a:t>A K-</a:t>
            </a:r>
            <a:r>
              <a:rPr lang="de-DE" dirty="0" err="1"/>
              <a:t>Nearest</a:t>
            </a:r>
            <a:r>
              <a:rPr lang="de-DE" dirty="0"/>
              <a:t>-</a:t>
            </a:r>
            <a:r>
              <a:rPr lang="de-DE" dirty="0" err="1"/>
              <a:t>Neighbors</a:t>
            </a:r>
            <a:r>
              <a:rPr lang="de-DE" dirty="0"/>
              <a:t> </a:t>
            </a:r>
            <a:r>
              <a:rPr lang="de-DE" dirty="0" err="1"/>
              <a:t>classifier</a:t>
            </a:r>
            <a:endParaRPr lang="de-DE" dirty="0"/>
          </a:p>
          <a:p>
            <a:pPr lvl="1"/>
            <a:r>
              <a:rPr lang="de-DE" dirty="0"/>
              <a:t>A Support-Vector-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classifier</a:t>
            </a:r>
            <a:endParaRPr lang="de-DE" dirty="0"/>
          </a:p>
          <a:p>
            <a:r>
              <a:rPr lang="de-DE" dirty="0"/>
              <a:t>K-</a:t>
            </a:r>
            <a:r>
              <a:rPr lang="de-DE" dirty="0" err="1"/>
              <a:t>Nearest</a:t>
            </a:r>
            <a:r>
              <a:rPr lang="de-DE" dirty="0"/>
              <a:t>-</a:t>
            </a:r>
            <a:r>
              <a:rPr lang="de-DE" dirty="0" err="1"/>
              <a:t>Neighbors</a:t>
            </a:r>
            <a:r>
              <a:rPr lang="de-DE" dirty="0"/>
              <a:t> (KNN) </a:t>
            </a:r>
            <a:r>
              <a:rPr lang="de-DE" dirty="0" err="1"/>
              <a:t>Classifiers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in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circles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clusters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</a:p>
          <a:p>
            <a:pPr lvl="1"/>
            <a:r>
              <a:rPr lang="de-DE" dirty="0"/>
              <a:t>Act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stable</a:t>
            </a:r>
            <a:r>
              <a:rPr lang="de-DE" dirty="0"/>
              <a:t> on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5D9DC-2F51-452E-865B-A26F7844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60D45663-D1B9-485A-ABB7-E178C2A11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570284"/>
            <a:ext cx="5181600" cy="2862020"/>
          </a:xfrm>
        </p:spPr>
      </p:pic>
    </p:spTree>
    <p:extLst>
      <p:ext uri="{BB962C8B-B14F-4D97-AF65-F5344CB8AC3E}">
        <p14:creationId xmlns:p14="http://schemas.microsoft.com/office/powerpoint/2010/main" val="354578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2D2BDF8-F39A-4919-B6DD-3D4500A90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: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DA0B0D-A961-4EC5-B90A-254A04954A0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3 </a:t>
            </a:r>
            <a:r>
              <a:rPr lang="de-DE" dirty="0" err="1"/>
              <a:t>models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A linear Regressor</a:t>
            </a:r>
          </a:p>
          <a:p>
            <a:pPr lvl="1"/>
            <a:r>
              <a:rPr lang="de-DE" dirty="0"/>
              <a:t>A K-</a:t>
            </a:r>
            <a:r>
              <a:rPr lang="de-DE" dirty="0" err="1"/>
              <a:t>Nearest</a:t>
            </a:r>
            <a:r>
              <a:rPr lang="de-DE" dirty="0"/>
              <a:t>-</a:t>
            </a:r>
            <a:r>
              <a:rPr lang="de-DE" dirty="0" err="1"/>
              <a:t>Neighbors</a:t>
            </a:r>
            <a:r>
              <a:rPr lang="de-DE" dirty="0"/>
              <a:t> </a:t>
            </a:r>
            <a:r>
              <a:rPr lang="de-DE" dirty="0" err="1"/>
              <a:t>classifier</a:t>
            </a:r>
            <a:endParaRPr lang="de-DE" dirty="0"/>
          </a:p>
          <a:p>
            <a:pPr lvl="1"/>
            <a:r>
              <a:rPr lang="de-DE" dirty="0"/>
              <a:t>A Support-Vector-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classifier</a:t>
            </a:r>
            <a:endParaRPr lang="de-DE" dirty="0"/>
          </a:p>
          <a:p>
            <a:r>
              <a:rPr lang="de-DE" dirty="0"/>
              <a:t>Support-Vector Machines (SVM):</a:t>
            </a:r>
          </a:p>
          <a:p>
            <a:pPr lvl="1"/>
            <a:r>
              <a:rPr lang="de-DE" dirty="0"/>
              <a:t>Try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a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separating</a:t>
            </a:r>
            <a:r>
              <a:rPr lang="de-DE" dirty="0"/>
              <a:t> </a:t>
            </a:r>
            <a:r>
              <a:rPr lang="de-DE" dirty="0" err="1"/>
              <a:t>lines</a:t>
            </a:r>
            <a:endParaRPr lang="de-DE" dirty="0"/>
          </a:p>
          <a:p>
            <a:pPr lvl="1"/>
            <a:r>
              <a:rPr lang="de-DE" dirty="0"/>
              <a:t>„Lines“ (</a:t>
            </a:r>
            <a:r>
              <a:rPr lang="de-DE" dirty="0" err="1"/>
              <a:t>depending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kernel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) </a:t>
            </a:r>
            <a:r>
              <a:rPr lang="de-DE" dirty="0" err="1"/>
              <a:t>may</a:t>
            </a:r>
            <a:r>
              <a:rPr lang="de-DE" dirty="0"/>
              <a:t> also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shapes</a:t>
            </a:r>
            <a:r>
              <a:rPr lang="de-DE" dirty="0"/>
              <a:t> (like </a:t>
            </a:r>
            <a:r>
              <a:rPr lang="de-DE" dirty="0" err="1"/>
              <a:t>circles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5D5D9DC-2F51-452E-865B-A26F7844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6">
            <a:extLst>
              <a:ext uri="{FF2B5EF4-FFF2-40B4-BE49-F238E27FC236}">
                <a16:creationId xmlns:a16="http://schemas.microsoft.com/office/drawing/2014/main" id="{795B2985-D060-4F81-9F02-253250B78F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570284"/>
            <a:ext cx="5181600" cy="2862020"/>
          </a:xfrm>
        </p:spPr>
      </p:pic>
    </p:spTree>
    <p:extLst>
      <p:ext uri="{BB962C8B-B14F-4D97-AF65-F5344CB8AC3E}">
        <p14:creationId xmlns:p14="http://schemas.microsoft.com/office/powerpoint/2010/main" val="268981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30AB82-9F8A-4CFC-8BAA-A88CEEE27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 Tuning: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971197-4910-4490-BB04-92F063324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Hyperparameters </a:t>
            </a:r>
            <a:r>
              <a:rPr lang="de-DE" dirty="0" err="1"/>
              <a:t>are</a:t>
            </a:r>
            <a:r>
              <a:rPr lang="de-DE" dirty="0"/>
              <a:t> such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not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(e.g. </a:t>
            </a:r>
            <a:r>
              <a:rPr lang="de-DE" dirty="0" err="1"/>
              <a:t>using</a:t>
            </a:r>
            <a:r>
              <a:rPr lang="de-DE" dirty="0"/>
              <a:t> a </a:t>
            </a:r>
            <a:r>
              <a:rPr lang="de-DE" dirty="0" err="1"/>
              <a:t>gradient</a:t>
            </a:r>
            <a:r>
              <a:rPr lang="de-DE" dirty="0"/>
              <a:t> </a:t>
            </a:r>
            <a:r>
              <a:rPr lang="de-DE" dirty="0" err="1"/>
              <a:t>decent</a:t>
            </a:r>
            <a:r>
              <a:rPr lang="de-DE" dirty="0"/>
              <a:t>)</a:t>
            </a:r>
          </a:p>
          <a:p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(and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) </a:t>
            </a:r>
            <a:r>
              <a:rPr lang="de-DE" dirty="0" err="1"/>
              <a:t>are</a:t>
            </a:r>
            <a:r>
              <a:rPr lang="de-DE" dirty="0"/>
              <a:t> super sensitive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possible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hyperparameters</a:t>
            </a:r>
            <a:endParaRPr lang="de-DE" dirty="0"/>
          </a:p>
          <a:p>
            <a:r>
              <a:rPr lang="de-DE" dirty="0"/>
              <a:t>Hyperparameter Tuning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require</a:t>
            </a:r>
            <a:r>
              <a:rPr lang="de-DE" dirty="0"/>
              <a:t> a </a:t>
            </a:r>
            <a:r>
              <a:rPr lang="de-DE" dirty="0" err="1"/>
              <a:t>remarkable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experience</a:t>
            </a:r>
            <a:endParaRPr lang="de-DE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2F8BB33-BCC0-4E69-B17D-F5EEDB70A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1216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3F959-5C8D-40B4-8284-976531C6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 Tuning: </a:t>
            </a:r>
            <a:br>
              <a:rPr lang="de-DE" dirty="0"/>
            </a:br>
            <a:r>
              <a:rPr lang="de-DE" dirty="0" err="1"/>
              <a:t>Example</a:t>
            </a:r>
            <a:r>
              <a:rPr lang="de-DE" dirty="0"/>
              <a:t> 1 – (</a:t>
            </a:r>
            <a:r>
              <a:rPr lang="de-DE" dirty="0" err="1"/>
              <a:t>One</a:t>
            </a:r>
            <a:r>
              <a:rPr lang="de-DE" dirty="0"/>
              <a:t>-Class) SVM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DCE2F-F623-458E-9843-D1137C34CA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separating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dots</a:t>
            </a:r>
            <a:endParaRPr lang="de-DE" dirty="0"/>
          </a:p>
          <a:p>
            <a:r>
              <a:rPr lang="de-DE" dirty="0"/>
              <a:t>Hyperparameter: Gamma, will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border</a:t>
            </a:r>
            <a:endParaRPr lang="de-DE" dirty="0"/>
          </a:p>
          <a:p>
            <a:r>
              <a:rPr lang="de-DE" dirty="0"/>
              <a:t>Problem: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gamma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miss </a:t>
            </a:r>
            <a:r>
              <a:rPr lang="de-DE" dirty="0" err="1"/>
              <a:t>points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high </a:t>
            </a:r>
            <a:r>
              <a:rPr lang="de-DE" dirty="0" err="1"/>
              <a:t>gamma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 (FP)</a:t>
            </a:r>
          </a:p>
          <a:p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726CBCE-E471-4C6C-A6B4-D8F7EFBA7D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3737" y="2091531"/>
            <a:ext cx="3438525" cy="3819525"/>
          </a:xfr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ACEB6A-7593-4DB1-A759-8074398C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911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3F959-5C8D-40B4-8284-976531C6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 Tuning: </a:t>
            </a:r>
            <a:br>
              <a:rPr lang="de-DE" dirty="0"/>
            </a:br>
            <a:r>
              <a:rPr lang="de-DE" dirty="0" err="1"/>
              <a:t>Example</a:t>
            </a:r>
            <a:r>
              <a:rPr lang="de-DE" dirty="0"/>
              <a:t> 1 – (</a:t>
            </a:r>
            <a:r>
              <a:rPr lang="de-DE" dirty="0" err="1"/>
              <a:t>One</a:t>
            </a:r>
            <a:r>
              <a:rPr lang="de-DE" dirty="0"/>
              <a:t>-Class) SVM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DCE2F-F623-458E-9843-D1137C34C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separating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dots</a:t>
            </a:r>
            <a:endParaRPr lang="de-DE" dirty="0"/>
          </a:p>
          <a:p>
            <a:r>
              <a:rPr lang="de-DE" dirty="0"/>
              <a:t>Hyperparameter: Gamma, will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border</a:t>
            </a:r>
            <a:endParaRPr lang="de-DE" dirty="0"/>
          </a:p>
          <a:p>
            <a:r>
              <a:rPr lang="de-DE" dirty="0"/>
              <a:t>Problem: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gamma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miss </a:t>
            </a:r>
            <a:r>
              <a:rPr lang="de-DE" dirty="0" err="1"/>
              <a:t>points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high </a:t>
            </a:r>
            <a:r>
              <a:rPr lang="de-DE" dirty="0" err="1"/>
              <a:t>gamma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 (FP)</a:t>
            </a:r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ACEB6A-7593-4DB1-A759-8074398C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FF673D53-2BF4-4E1E-9855-38CA3619AA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41796" y="2095233"/>
            <a:ext cx="3495675" cy="3971925"/>
          </a:xfrm>
        </p:spPr>
      </p:pic>
    </p:spTree>
    <p:extLst>
      <p:ext uri="{BB962C8B-B14F-4D97-AF65-F5344CB8AC3E}">
        <p14:creationId xmlns:p14="http://schemas.microsoft.com/office/powerpoint/2010/main" val="656562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C2FBE-B7D5-45A3-8309-73846E06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Introduction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 err="1"/>
              <a:t>Machine</a:t>
            </a:r>
            <a:r>
              <a:rPr lang="de-DE" dirty="0"/>
              <a:t> Learning and </a:t>
            </a:r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C6803F-3650-406E-96DC-631814CC0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3510" cy="4351338"/>
          </a:xfrm>
        </p:spPr>
        <p:txBody>
          <a:bodyPr>
            <a:normAutofit/>
          </a:bodyPr>
          <a:lstStyle/>
          <a:p>
            <a:r>
              <a:rPr lang="de-DE" dirty="0" err="1"/>
              <a:t>What</a:t>
            </a:r>
            <a:r>
              <a:rPr lang="de-DE" dirty="0"/>
              <a:t> will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learn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?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plan and </a:t>
            </a:r>
            <a:r>
              <a:rPr lang="de-DE" dirty="0" err="1"/>
              <a:t>run</a:t>
            </a:r>
            <a:r>
              <a:rPr lang="de-DE" dirty="0"/>
              <a:t> a </a:t>
            </a:r>
            <a:r>
              <a:rPr lang="de-DE" dirty="0" err="1"/>
              <a:t>typical</a:t>
            </a:r>
            <a:r>
              <a:rPr lang="de-DE" dirty="0"/>
              <a:t> ML (</a:t>
            </a:r>
            <a:r>
              <a:rPr lang="de-DE" dirty="0" err="1"/>
              <a:t>Machine</a:t>
            </a:r>
            <a:r>
              <a:rPr lang="de-DE" dirty="0"/>
              <a:t> Learning) </a:t>
            </a:r>
            <a:r>
              <a:rPr lang="de-DE" dirty="0" err="1"/>
              <a:t>experiment</a:t>
            </a:r>
            <a:endParaRPr lang="de-DE" dirty="0"/>
          </a:p>
          <a:p>
            <a:pPr lvl="1"/>
            <a:r>
              <a:rPr lang="de-DE" dirty="0"/>
              <a:t>Core </a:t>
            </a:r>
            <a:r>
              <a:rPr lang="de-DE" dirty="0" err="1"/>
              <a:t>concepts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ML </a:t>
            </a:r>
            <a:r>
              <a:rPr lang="de-DE" dirty="0" err="1"/>
              <a:t>projects</a:t>
            </a:r>
            <a:r>
              <a:rPr lang="de-DE" dirty="0"/>
              <a:t> (Model </a:t>
            </a:r>
            <a:r>
              <a:rPr lang="de-DE" dirty="0" err="1"/>
              <a:t>training</a:t>
            </a:r>
            <a:r>
              <a:rPr lang="de-DE" dirty="0"/>
              <a:t>, Data </a:t>
            </a:r>
            <a:r>
              <a:rPr lang="de-DE" dirty="0" err="1"/>
              <a:t>Munging</a:t>
            </a:r>
            <a:r>
              <a:rPr lang="de-DE" dirty="0"/>
              <a:t>, Cross Validation..)</a:t>
            </a:r>
          </a:p>
          <a:p>
            <a:pPr lvl="1"/>
            <a:r>
              <a:rPr lang="de-DE" dirty="0" err="1"/>
              <a:t>Leveraging</a:t>
            </a:r>
            <a:r>
              <a:rPr lang="de-DE" dirty="0"/>
              <a:t> </a:t>
            </a:r>
            <a:r>
              <a:rPr lang="de-DE" dirty="0" err="1"/>
              <a:t>Kubernete‘s</a:t>
            </a:r>
            <a:r>
              <a:rPr lang="de-DE" dirty="0"/>
              <a:t> power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 </a:t>
            </a:r>
            <a:r>
              <a:rPr lang="de-DE" dirty="0" err="1"/>
              <a:t>distribute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computational</a:t>
            </a:r>
            <a:r>
              <a:rPr lang="de-DE" dirty="0"/>
              <a:t> heavy-lifting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bring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production</a:t>
            </a:r>
            <a:r>
              <a:rPr lang="de-DE" dirty="0"/>
              <a:t>.</a:t>
            </a:r>
          </a:p>
          <a:p>
            <a:pPr lvl="1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maintain</a:t>
            </a:r>
            <a:r>
              <a:rPr lang="de-DE" dirty="0"/>
              <a:t> and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saved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4DD1CD-15D8-41D7-951A-7BB8D5FD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7F6555-3D6A-412A-B6C6-9CEEDD5D8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710" y="3547843"/>
            <a:ext cx="1085717" cy="10540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686BCF-5A94-4E35-885F-ED145BDD5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69" y="1724365"/>
            <a:ext cx="1085717" cy="108571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C6213BE-6926-4F83-A984-F915B8C2B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7852" y="4530359"/>
            <a:ext cx="1736298" cy="173629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8B0F88B-DBCC-49F3-8E86-238002BC7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4576" y="3589978"/>
            <a:ext cx="1091129" cy="116659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3458E33-D5C1-4228-8AD5-DAD3C75CEA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59782" y="1667154"/>
            <a:ext cx="1629589" cy="87726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10F29CB-2754-45E9-8F9C-957972BB6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0651" y="2723803"/>
            <a:ext cx="1830700" cy="18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171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3F959-5C8D-40B4-8284-976531C6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 Tuning: </a:t>
            </a:r>
            <a:br>
              <a:rPr lang="de-DE" dirty="0"/>
            </a:br>
            <a:r>
              <a:rPr lang="de-DE" dirty="0" err="1"/>
              <a:t>Example</a:t>
            </a:r>
            <a:r>
              <a:rPr lang="de-DE" dirty="0"/>
              <a:t> 1 – (</a:t>
            </a:r>
            <a:r>
              <a:rPr lang="de-DE" dirty="0" err="1"/>
              <a:t>One</a:t>
            </a:r>
            <a:r>
              <a:rPr lang="de-DE" dirty="0"/>
              <a:t>-Class) SVM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DCE2F-F623-458E-9843-D1137C34CA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separating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dots</a:t>
            </a:r>
            <a:endParaRPr lang="de-DE" dirty="0"/>
          </a:p>
          <a:p>
            <a:r>
              <a:rPr lang="de-DE" dirty="0"/>
              <a:t>Hyperparameter: Gamma, will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border</a:t>
            </a:r>
            <a:endParaRPr lang="de-DE" dirty="0"/>
          </a:p>
          <a:p>
            <a:r>
              <a:rPr lang="de-DE" dirty="0"/>
              <a:t>Problem: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gamma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miss </a:t>
            </a:r>
            <a:r>
              <a:rPr lang="de-DE" dirty="0" err="1"/>
              <a:t>points</a:t>
            </a:r>
            <a:r>
              <a:rPr lang="de-DE" dirty="0"/>
              <a:t>, </a:t>
            </a:r>
            <a:r>
              <a:rPr lang="de-DE" dirty="0" err="1"/>
              <a:t>to</a:t>
            </a:r>
            <a:r>
              <a:rPr lang="de-DE" dirty="0"/>
              <a:t> high </a:t>
            </a:r>
            <a:r>
              <a:rPr lang="de-DE" dirty="0" err="1"/>
              <a:t>gamma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lead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 (FP)</a:t>
            </a:r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ACEB6A-7593-4DB1-A759-8074398C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21" name="Inhaltsplatzhalter 20">
            <a:extLst>
              <a:ext uri="{FF2B5EF4-FFF2-40B4-BE49-F238E27FC236}">
                <a16:creationId xmlns:a16="http://schemas.microsoft.com/office/drawing/2014/main" id="{E766B25D-D44B-4394-BC34-1F7BBB31F5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5821" y="1763478"/>
            <a:ext cx="3816563" cy="4454221"/>
          </a:xfrm>
        </p:spPr>
      </p:pic>
    </p:spTree>
    <p:extLst>
      <p:ext uri="{BB962C8B-B14F-4D97-AF65-F5344CB8AC3E}">
        <p14:creationId xmlns:p14="http://schemas.microsoft.com/office/powerpoint/2010/main" val="6386840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3F959-5C8D-40B4-8284-976531C6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 Tuning: </a:t>
            </a:r>
            <a:br>
              <a:rPr lang="de-DE" dirty="0"/>
            </a:br>
            <a:r>
              <a:rPr lang="de-DE" dirty="0" err="1"/>
              <a:t>Example</a:t>
            </a:r>
            <a:r>
              <a:rPr lang="de-DE" dirty="0"/>
              <a:t> 2 – KNN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DCE2F-F623-458E-9843-D1137C34CA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Goal: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and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neighborhood</a:t>
            </a:r>
            <a:endParaRPr lang="de-DE" dirty="0"/>
          </a:p>
          <a:p>
            <a:r>
              <a:rPr lang="de-DE" dirty="0"/>
              <a:t>Hyperparameter: K,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endParaRPr lang="de-DE" dirty="0"/>
          </a:p>
          <a:p>
            <a:r>
              <a:rPr lang="de-DE" dirty="0"/>
              <a:t>Problem: </a:t>
            </a:r>
            <a:r>
              <a:rPr lang="de-DE" dirty="0" err="1"/>
              <a:t>Choosing</a:t>
            </a:r>
            <a:r>
              <a:rPr lang="de-DE" dirty="0"/>
              <a:t> 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will </a:t>
            </a:r>
            <a:r>
              <a:rPr lang="de-DE" dirty="0" err="1"/>
              <a:t>result</a:t>
            </a:r>
            <a:r>
              <a:rPr lang="de-DE" dirty="0"/>
              <a:t> in heavy </a:t>
            </a:r>
            <a:r>
              <a:rPr lang="de-DE" dirty="0" err="1"/>
              <a:t>overfitting</a:t>
            </a:r>
            <a:r>
              <a:rPr lang="de-DE" dirty="0"/>
              <a:t>, but </a:t>
            </a:r>
            <a:r>
              <a:rPr lang="de-DE" dirty="0" err="1"/>
              <a:t>choosing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high will </a:t>
            </a:r>
            <a:r>
              <a:rPr lang="de-DE" dirty="0" err="1"/>
              <a:t>yield</a:t>
            </a:r>
            <a:r>
              <a:rPr lang="de-DE" dirty="0"/>
              <a:t> high </a:t>
            </a:r>
            <a:r>
              <a:rPr lang="de-DE" dirty="0" err="1"/>
              <a:t>uncertainty</a:t>
            </a:r>
            <a:endParaRPr lang="de-DE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ACEB6A-7593-4DB1-A759-8074398C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115769DA-4216-4F66-ACB2-3E3611B7EE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0862" y="1948656"/>
            <a:ext cx="3724275" cy="4105275"/>
          </a:xfrm>
        </p:spPr>
      </p:pic>
    </p:spTree>
    <p:extLst>
      <p:ext uri="{BB962C8B-B14F-4D97-AF65-F5344CB8AC3E}">
        <p14:creationId xmlns:p14="http://schemas.microsoft.com/office/powerpoint/2010/main" val="29209713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3F959-5C8D-40B4-8284-976531C6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 Tuning: </a:t>
            </a:r>
            <a:br>
              <a:rPr lang="de-DE" dirty="0"/>
            </a:br>
            <a:r>
              <a:rPr lang="de-DE" dirty="0" err="1"/>
              <a:t>Example</a:t>
            </a:r>
            <a:r>
              <a:rPr lang="de-DE" dirty="0"/>
              <a:t> 2 – KNN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DCE2F-F623-458E-9843-D1137C34CA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Goal: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and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neighborhood</a:t>
            </a:r>
            <a:endParaRPr lang="de-DE" dirty="0"/>
          </a:p>
          <a:p>
            <a:r>
              <a:rPr lang="de-DE" dirty="0"/>
              <a:t>Hyperparameter: K,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endParaRPr lang="de-DE" dirty="0"/>
          </a:p>
          <a:p>
            <a:r>
              <a:rPr lang="de-DE" dirty="0"/>
              <a:t>Problem: </a:t>
            </a:r>
            <a:r>
              <a:rPr lang="de-DE" dirty="0" err="1"/>
              <a:t>Choosing</a:t>
            </a:r>
            <a:r>
              <a:rPr lang="de-DE" dirty="0"/>
              <a:t> 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will </a:t>
            </a:r>
            <a:r>
              <a:rPr lang="de-DE" dirty="0" err="1"/>
              <a:t>result</a:t>
            </a:r>
            <a:r>
              <a:rPr lang="de-DE" dirty="0"/>
              <a:t> in heavy </a:t>
            </a:r>
            <a:r>
              <a:rPr lang="de-DE" dirty="0" err="1"/>
              <a:t>overfitting</a:t>
            </a:r>
            <a:r>
              <a:rPr lang="de-DE" dirty="0"/>
              <a:t>, but </a:t>
            </a:r>
            <a:r>
              <a:rPr lang="de-DE" dirty="0" err="1"/>
              <a:t>choosing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high will </a:t>
            </a:r>
            <a:r>
              <a:rPr lang="de-DE" dirty="0" err="1"/>
              <a:t>yield</a:t>
            </a:r>
            <a:r>
              <a:rPr lang="de-DE" dirty="0"/>
              <a:t> high </a:t>
            </a:r>
            <a:r>
              <a:rPr lang="de-DE" dirty="0" err="1"/>
              <a:t>uncertainty</a:t>
            </a:r>
            <a:endParaRPr lang="de-DE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ACEB6A-7593-4DB1-A759-8074398C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0DA472A2-7DE0-4412-943D-48A82DC6A4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0862" y="1948656"/>
            <a:ext cx="3724275" cy="4105275"/>
          </a:xfrm>
        </p:spPr>
      </p:pic>
    </p:spTree>
    <p:extLst>
      <p:ext uri="{BB962C8B-B14F-4D97-AF65-F5344CB8AC3E}">
        <p14:creationId xmlns:p14="http://schemas.microsoft.com/office/powerpoint/2010/main" val="21718265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3F959-5C8D-40B4-8284-976531C6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Hyperparameter Tuning: </a:t>
            </a:r>
            <a:br>
              <a:rPr lang="de-DE" dirty="0"/>
            </a:br>
            <a:r>
              <a:rPr lang="de-DE" dirty="0" err="1"/>
              <a:t>Example</a:t>
            </a:r>
            <a:r>
              <a:rPr lang="de-DE" dirty="0"/>
              <a:t> 2 – KNN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2DCE2F-F623-458E-9843-D1137C34CA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Goal: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green</a:t>
            </a:r>
            <a:r>
              <a:rPr lang="de-DE" dirty="0"/>
              <a:t> and </a:t>
            </a:r>
            <a:r>
              <a:rPr lang="de-DE" dirty="0" err="1"/>
              <a:t>blue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neighborhood</a:t>
            </a:r>
            <a:endParaRPr lang="de-DE" dirty="0"/>
          </a:p>
          <a:p>
            <a:r>
              <a:rPr lang="de-DE" dirty="0"/>
              <a:t>Hyperparameter: K,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calculate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center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mass</a:t>
            </a:r>
            <a:endParaRPr lang="de-DE" dirty="0"/>
          </a:p>
          <a:p>
            <a:r>
              <a:rPr lang="de-DE" dirty="0"/>
              <a:t>Problem: </a:t>
            </a:r>
            <a:r>
              <a:rPr lang="de-DE" dirty="0" err="1"/>
              <a:t>Choosing</a:t>
            </a:r>
            <a:r>
              <a:rPr lang="de-DE" dirty="0"/>
              <a:t> 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will </a:t>
            </a:r>
            <a:r>
              <a:rPr lang="de-DE" dirty="0" err="1"/>
              <a:t>result</a:t>
            </a:r>
            <a:r>
              <a:rPr lang="de-DE" dirty="0"/>
              <a:t> in heavy </a:t>
            </a:r>
            <a:r>
              <a:rPr lang="de-DE" dirty="0" err="1"/>
              <a:t>overfitting</a:t>
            </a:r>
            <a:r>
              <a:rPr lang="de-DE" dirty="0"/>
              <a:t>, but </a:t>
            </a:r>
            <a:r>
              <a:rPr lang="de-DE" dirty="0" err="1"/>
              <a:t>choosing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high will </a:t>
            </a:r>
            <a:r>
              <a:rPr lang="de-DE" dirty="0" err="1"/>
              <a:t>yield</a:t>
            </a:r>
            <a:r>
              <a:rPr lang="de-DE" dirty="0"/>
              <a:t> high </a:t>
            </a:r>
            <a:r>
              <a:rPr lang="de-DE" dirty="0" err="1"/>
              <a:t>uncertainty</a:t>
            </a:r>
            <a:endParaRPr lang="de-DE" dirty="0"/>
          </a:p>
          <a:p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ACEB6A-7593-4DB1-A759-8074398C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D22510F-B08E-4FC8-923B-C0DE73CA3B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0862" y="1948656"/>
            <a:ext cx="3724275" cy="4105275"/>
          </a:xfrm>
        </p:spPr>
      </p:pic>
    </p:spTree>
    <p:extLst>
      <p:ext uri="{BB962C8B-B14F-4D97-AF65-F5344CB8AC3E}">
        <p14:creationId xmlns:p14="http://schemas.microsoft.com/office/powerpoint/2010/main" val="23025109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996CB-6D73-4C84-AFFD-635EA8B1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Validation: Concept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D2D58D-5057-45D6-8752-BA2D6D6F79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Besides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validate</a:t>
            </a:r>
            <a:r>
              <a:rPr lang="de-DE" dirty="0"/>
              <a:t> </a:t>
            </a:r>
            <a:r>
              <a:rPr lang="de-DE" dirty="0" err="1"/>
              <a:t>its</a:t>
            </a:r>
            <a:r>
              <a:rPr lang="de-DE" dirty="0"/>
              <a:t> </a:t>
            </a:r>
            <a:r>
              <a:rPr lang="de-DE" dirty="0" err="1"/>
              <a:t>performance</a:t>
            </a:r>
            <a:endParaRPr lang="de-DE" dirty="0"/>
          </a:p>
          <a:p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exist</a:t>
            </a:r>
            <a:r>
              <a:rPr lang="de-DE" dirty="0"/>
              <a:t>: </a:t>
            </a:r>
            <a:r>
              <a:rPr lang="de-DE" dirty="0" err="1"/>
              <a:t>accuracy</a:t>
            </a:r>
            <a:r>
              <a:rPr lang="de-DE" dirty="0"/>
              <a:t>,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, </a:t>
            </a:r>
            <a:r>
              <a:rPr lang="de-DE" dirty="0" err="1"/>
              <a:t>koen</a:t>
            </a:r>
            <a:r>
              <a:rPr lang="de-DE" dirty="0"/>
              <a:t> </a:t>
            </a:r>
            <a:r>
              <a:rPr lang="de-DE" dirty="0" err="1"/>
              <a:t>kappa</a:t>
            </a:r>
            <a:r>
              <a:rPr lang="de-DE" dirty="0"/>
              <a:t>, F-score….</a:t>
            </a:r>
          </a:p>
          <a:p>
            <a:r>
              <a:rPr lang="de-DE" dirty="0"/>
              <a:t>Goal: </a:t>
            </a:r>
            <a:r>
              <a:rPr lang="de-DE" dirty="0" err="1"/>
              <a:t>Avoid</a:t>
            </a:r>
            <a:r>
              <a:rPr lang="de-DE" dirty="0"/>
              <a:t> </a:t>
            </a:r>
            <a:r>
              <a:rPr lang="de-DE" dirty="0" err="1"/>
              <a:t>overfitting</a:t>
            </a:r>
            <a:endParaRPr lang="de-DE" dirty="0"/>
          </a:p>
          <a:p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practice</a:t>
            </a:r>
            <a:r>
              <a:rPr lang="de-DE" dirty="0"/>
              <a:t>: Cross Validation (CV)</a:t>
            </a:r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feasible</a:t>
            </a:r>
            <a:r>
              <a:rPr lang="de-DE" dirty="0"/>
              <a:t>: Separate </a:t>
            </a:r>
            <a:r>
              <a:rPr lang="de-DE" dirty="0" err="1"/>
              <a:t>test</a:t>
            </a:r>
            <a:r>
              <a:rPr lang="de-DE" dirty="0"/>
              <a:t> and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(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hyperparameter‘s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)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A83C405-6607-478A-9BB4-F236AD11A7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80426" y="1825625"/>
            <a:ext cx="3765147" cy="4351338"/>
          </a:xfr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3EE379-7387-4B6B-9BEC-CA8A9C40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8569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996CB-6D73-4C84-AFFD-635EA8B1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Validation: CV </a:t>
            </a:r>
            <a:r>
              <a:rPr lang="de-DE" dirty="0" err="1"/>
              <a:t>Example</a:t>
            </a:r>
            <a:r>
              <a:rPr lang="de-DE" dirty="0"/>
              <a:t> 1 - SVM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D2D58D-5057-45D6-8752-BA2D6D6F79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Classifying</a:t>
            </a:r>
            <a:r>
              <a:rPr lang="de-DE" dirty="0"/>
              <a:t> </a:t>
            </a:r>
            <a:r>
              <a:rPr lang="de-DE" dirty="0" err="1"/>
              <a:t>blue</a:t>
            </a:r>
            <a:r>
              <a:rPr lang="de-DE" dirty="0"/>
              <a:t> and </a:t>
            </a:r>
            <a:r>
              <a:rPr lang="de-DE" dirty="0" err="1"/>
              <a:t>red</a:t>
            </a:r>
            <a:r>
              <a:rPr lang="de-DE" dirty="0"/>
              <a:t> </a:t>
            </a:r>
            <a:r>
              <a:rPr lang="de-DE" dirty="0" err="1"/>
              <a:t>dots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SVM</a:t>
            </a:r>
          </a:p>
          <a:p>
            <a:r>
              <a:rPr lang="de-DE" dirty="0" err="1"/>
              <a:t>Assumption</a:t>
            </a:r>
            <a:r>
              <a:rPr lang="de-DE" dirty="0"/>
              <a:t>: Model was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endParaRPr lang="de-DE" dirty="0"/>
          </a:p>
          <a:p>
            <a:r>
              <a:rPr lang="de-DE" dirty="0"/>
              <a:t>First </a:t>
            </a:r>
            <a:r>
              <a:rPr lang="de-DE" dirty="0" err="1"/>
              <a:t>situation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splitted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1:4 (25%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)</a:t>
            </a:r>
          </a:p>
          <a:p>
            <a:r>
              <a:rPr lang="de-DE" dirty="0" err="1"/>
              <a:t>Accuracy</a:t>
            </a:r>
            <a:r>
              <a:rPr lang="de-DE" dirty="0"/>
              <a:t> ((FP+FN)/N): ~89%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3EE379-7387-4B6B-9BEC-CA8A9C40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B8B087-E06F-4342-BA86-1E19EEF3BC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2812" y="1825625"/>
            <a:ext cx="4120375" cy="4351338"/>
          </a:xfrm>
        </p:spPr>
      </p:pic>
    </p:spTree>
    <p:extLst>
      <p:ext uri="{BB962C8B-B14F-4D97-AF65-F5344CB8AC3E}">
        <p14:creationId xmlns:p14="http://schemas.microsoft.com/office/powerpoint/2010/main" val="33404857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996CB-6D73-4C84-AFFD-635EA8B1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Validation: CV </a:t>
            </a:r>
            <a:r>
              <a:rPr lang="de-DE" dirty="0" err="1"/>
              <a:t>Example</a:t>
            </a:r>
            <a:r>
              <a:rPr lang="de-DE" dirty="0"/>
              <a:t> - SVM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D2D58D-5057-45D6-8752-BA2D6D6F79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After a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collected</a:t>
            </a:r>
            <a:endParaRPr lang="de-DE" dirty="0"/>
          </a:p>
          <a:p>
            <a:r>
              <a:rPr lang="de-DE" dirty="0"/>
              <a:t>Point do not </a:t>
            </a:r>
            <a:r>
              <a:rPr lang="de-DE" dirty="0" err="1"/>
              <a:t>match</a:t>
            </a:r>
            <a:r>
              <a:rPr lang="de-DE" dirty="0"/>
              <a:t> </a:t>
            </a:r>
            <a:r>
              <a:rPr lang="de-DE" dirty="0" err="1"/>
              <a:t>assumed</a:t>
            </a:r>
            <a:r>
              <a:rPr lang="de-DE" dirty="0"/>
              <a:t> </a:t>
            </a:r>
            <a:r>
              <a:rPr lang="de-DE" dirty="0" err="1"/>
              <a:t>space</a:t>
            </a:r>
            <a:endParaRPr lang="de-DE" dirty="0"/>
          </a:p>
          <a:p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drops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~71%</a:t>
            </a:r>
          </a:p>
          <a:p>
            <a:r>
              <a:rPr lang="de-DE" dirty="0"/>
              <a:t>Question: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estimated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drop</a:t>
            </a:r>
            <a:r>
              <a:rPr lang="de-DE" dirty="0"/>
              <a:t>?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3EE379-7387-4B6B-9BEC-CA8A9C40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5F34922-C513-4A4C-80E1-BAEE4FE457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1006" y="1825625"/>
            <a:ext cx="4083988" cy="4351338"/>
          </a:xfrm>
        </p:spPr>
      </p:pic>
    </p:spTree>
    <p:extLst>
      <p:ext uri="{BB962C8B-B14F-4D97-AF65-F5344CB8AC3E}">
        <p14:creationId xmlns:p14="http://schemas.microsoft.com/office/powerpoint/2010/main" val="35876824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B996CB-6D73-4C84-AFFD-635EA8B1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Validation: CV </a:t>
            </a:r>
            <a:r>
              <a:rPr lang="de-DE" dirty="0" err="1"/>
              <a:t>Example</a:t>
            </a:r>
            <a:r>
              <a:rPr lang="de-DE" dirty="0"/>
              <a:t> 1 - SVM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D2D58D-5057-45D6-8752-BA2D6D6F79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dirty="0" err="1"/>
              <a:t>Answer</a:t>
            </a:r>
            <a:r>
              <a:rPr lang="de-DE" dirty="0"/>
              <a:t>: Yes!</a:t>
            </a:r>
          </a:p>
          <a:p>
            <a:r>
              <a:rPr lang="de-DE" dirty="0"/>
              <a:t>Method: Splitting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multiple </a:t>
            </a:r>
            <a:r>
              <a:rPr lang="de-DE" dirty="0" err="1"/>
              <a:t>training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</a:t>
            </a:r>
            <a:r>
              <a:rPr lang="de-DE" dirty="0" err="1"/>
              <a:t>sets</a:t>
            </a:r>
            <a:r>
              <a:rPr lang="de-DE" dirty="0"/>
              <a:t> (</a:t>
            </a:r>
            <a:r>
              <a:rPr lang="de-DE" dirty="0" err="1"/>
              <a:t>folds</a:t>
            </a:r>
            <a:r>
              <a:rPr lang="de-DE" dirty="0"/>
              <a:t>)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image</a:t>
            </a:r>
            <a:r>
              <a:rPr lang="de-DE" dirty="0"/>
              <a:t>: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marked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fold</a:t>
            </a:r>
            <a:r>
              <a:rPr lang="de-DE" dirty="0"/>
              <a:t> (</a:t>
            </a:r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)</a:t>
            </a:r>
          </a:p>
          <a:p>
            <a:r>
              <a:rPr lang="de-DE" dirty="0" err="1"/>
              <a:t>Left</a:t>
            </a:r>
            <a:r>
              <a:rPr lang="de-DE" dirty="0"/>
              <a:t>: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</a:p>
          <a:p>
            <a:r>
              <a:rPr lang="de-DE" dirty="0"/>
              <a:t>Right: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r>
              <a:rPr lang="de-DE" dirty="0" err="1"/>
              <a:t>Result</a:t>
            </a:r>
            <a:r>
              <a:rPr lang="de-DE" dirty="0"/>
              <a:t>: Mean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~71%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3EE379-7387-4B6B-9BEC-CA8A9C404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36791848-7907-48DB-9B94-2309643651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2200" y="2633374"/>
            <a:ext cx="5181600" cy="2735839"/>
          </a:xfrm>
        </p:spPr>
      </p:pic>
    </p:spTree>
    <p:extLst>
      <p:ext uri="{BB962C8B-B14F-4D97-AF65-F5344CB8AC3E}">
        <p14:creationId xmlns:p14="http://schemas.microsoft.com/office/powerpoint/2010/main" val="3377894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80A49-60EE-4F73-9D40-0C51913E1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Deployment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1DE73E-2DAA-4222-9B57-4369B7A835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After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checking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rollout</a:t>
            </a:r>
            <a:r>
              <a:rPr lang="de-DE" dirty="0"/>
              <a:t> an AI-service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accessible</a:t>
            </a:r>
            <a:endParaRPr lang="de-DE" dirty="0"/>
          </a:p>
          <a:p>
            <a:r>
              <a:rPr lang="de-DE" dirty="0"/>
              <a:t>Challenge: Models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retrained</a:t>
            </a:r>
            <a:r>
              <a:rPr lang="de-DE" dirty="0"/>
              <a:t> </a:t>
            </a:r>
            <a:r>
              <a:rPr lang="de-DE" dirty="0" err="1"/>
              <a:t>continously</a:t>
            </a:r>
            <a:r>
              <a:rPr lang="de-DE" dirty="0"/>
              <a:t>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deployment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cyclic</a:t>
            </a:r>
            <a:endParaRPr lang="de-DE" dirty="0"/>
          </a:p>
          <a:p>
            <a:r>
              <a:rPr lang="de-DE" dirty="0"/>
              <a:t>Problem: Rolling out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manually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time-</a:t>
            </a:r>
            <a:r>
              <a:rPr lang="de-DE" dirty="0" err="1"/>
              <a:t>consuming</a:t>
            </a:r>
            <a:r>
              <a:rPr lang="de-DE" dirty="0"/>
              <a:t> (and </a:t>
            </a:r>
            <a:r>
              <a:rPr lang="de-DE" dirty="0" err="1"/>
              <a:t>boring</a:t>
            </a:r>
            <a:r>
              <a:rPr lang="de-DE" dirty="0"/>
              <a:t>)</a:t>
            </a:r>
          </a:p>
          <a:p>
            <a:r>
              <a:rPr lang="de-DE" dirty="0"/>
              <a:t>Solution: </a:t>
            </a:r>
            <a:r>
              <a:rPr lang="de-DE" dirty="0" err="1"/>
              <a:t>Kubeflow</a:t>
            </a:r>
            <a:r>
              <a:rPr lang="de-DE" dirty="0"/>
              <a:t> </a:t>
            </a:r>
            <a:r>
              <a:rPr lang="de-DE" dirty="0" err="1"/>
              <a:t>offers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serve</a:t>
            </a:r>
            <a:r>
              <a:rPr lang="de-DE" dirty="0"/>
              <a:t> a </a:t>
            </a:r>
            <a:r>
              <a:rPr lang="de-DE" dirty="0" err="1"/>
              <a:t>model</a:t>
            </a:r>
            <a:r>
              <a:rPr lang="de-DE" dirty="0"/>
              <a:t> via </a:t>
            </a:r>
            <a:r>
              <a:rPr lang="de-DE" dirty="0" err="1"/>
              <a:t>GrPC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REST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7A2CB89-1509-4296-9BA9-8802798F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105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BA5D7B-E596-4443-8ABB-F3A65E177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cap="all" dirty="0" err="1"/>
              <a:t>Putting</a:t>
            </a:r>
            <a:r>
              <a:rPr lang="de-DE" b="1" cap="all" dirty="0"/>
              <a:t> </a:t>
            </a:r>
            <a:r>
              <a:rPr lang="de-DE" b="1" cap="all" dirty="0" err="1"/>
              <a:t>things</a:t>
            </a:r>
            <a:r>
              <a:rPr lang="de-DE" b="1" cap="all" dirty="0"/>
              <a:t> </a:t>
            </a:r>
            <a:r>
              <a:rPr lang="de-DE" b="1" cap="all" dirty="0" err="1"/>
              <a:t>together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C01989-BD41-417F-B847-8557CCA161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cap="all" dirty="0"/>
              <a:t>Data </a:t>
            </a:r>
            <a:r>
              <a:rPr lang="de-DE" b="1" cap="all" dirty="0" err="1"/>
              <a:t>Versioning</a:t>
            </a:r>
            <a:r>
              <a:rPr lang="de-DE" b="1" cap="all" dirty="0"/>
              <a:t> and </a:t>
            </a:r>
            <a:r>
              <a:rPr lang="de-DE" b="1" cap="all" dirty="0" err="1"/>
              <a:t>convenience</a:t>
            </a:r>
            <a:r>
              <a:rPr lang="de-DE" b="1" cap="all" dirty="0"/>
              <a:t> Code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1E492AD-3376-43CC-85BD-D61912887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9060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5301E-3452-4132-96CC-30974F9E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Kubernetes</a:t>
            </a:r>
            <a:r>
              <a:rPr lang="de-DE" dirty="0"/>
              <a:t>???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A1F469-9DE7-40F7-942F-BC7B6C4B0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Container </a:t>
            </a:r>
            <a:r>
              <a:rPr lang="de-DE" dirty="0" err="1"/>
              <a:t>orchestration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widely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deploy </a:t>
            </a:r>
            <a:r>
              <a:rPr lang="de-DE" dirty="0" err="1"/>
              <a:t>applications</a:t>
            </a:r>
            <a:endParaRPr lang="de-DE" dirty="0"/>
          </a:p>
          <a:p>
            <a:r>
              <a:rPr lang="de-DE" dirty="0" err="1"/>
              <a:t>Active</a:t>
            </a:r>
            <a:r>
              <a:rPr lang="de-DE" dirty="0"/>
              <a:t> Users </a:t>
            </a:r>
            <a:r>
              <a:rPr lang="de-DE" dirty="0" err="1"/>
              <a:t>include</a:t>
            </a:r>
            <a:r>
              <a:rPr lang="de-DE" dirty="0"/>
              <a:t>: Google, Netflix, Amazon, </a:t>
            </a:r>
            <a:r>
              <a:rPr lang="de-DE" dirty="0" err="1"/>
              <a:t>Niantic</a:t>
            </a:r>
            <a:r>
              <a:rPr lang="de-DE" dirty="0"/>
              <a:t>… and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American </a:t>
            </a:r>
            <a:r>
              <a:rPr lang="de-DE" dirty="0" err="1"/>
              <a:t>Airforce</a:t>
            </a:r>
            <a:endParaRPr lang="de-DE" dirty="0"/>
          </a:p>
          <a:p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spin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containers</a:t>
            </a:r>
            <a:r>
              <a:rPr lang="de-DE" dirty="0"/>
              <a:t> and </a:t>
            </a:r>
            <a:r>
              <a:rPr lang="de-DE" dirty="0" err="1"/>
              <a:t>administrate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lifecycle</a:t>
            </a:r>
            <a:endParaRPr lang="de-DE" dirty="0"/>
          </a:p>
          <a:p>
            <a:r>
              <a:rPr lang="de-DE" dirty="0"/>
              <a:t>By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easylie</a:t>
            </a:r>
            <a:r>
              <a:rPr lang="de-DE" dirty="0"/>
              <a:t> </a:t>
            </a:r>
            <a:r>
              <a:rPr lang="de-DE" dirty="0" err="1"/>
              <a:t>abstract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actual</a:t>
            </a:r>
            <a:r>
              <a:rPr lang="de-DE" dirty="0"/>
              <a:t> </a:t>
            </a:r>
            <a:r>
              <a:rPr lang="de-DE" dirty="0" err="1"/>
              <a:t>hardware</a:t>
            </a:r>
            <a:endParaRPr lang="de-DE" dirty="0"/>
          </a:p>
          <a:p>
            <a:r>
              <a:rPr lang="de-DE" dirty="0"/>
              <a:t>Main </a:t>
            </a:r>
            <a:r>
              <a:rPr lang="de-DE" dirty="0" err="1"/>
              <a:t>advantage</a:t>
            </a:r>
            <a:r>
              <a:rPr lang="de-DE" dirty="0"/>
              <a:t>: Easy (and </a:t>
            </a:r>
            <a:r>
              <a:rPr lang="de-DE" dirty="0" err="1"/>
              <a:t>automatic</a:t>
            </a:r>
            <a:r>
              <a:rPr lang="de-DE" dirty="0"/>
              <a:t>) </a:t>
            </a:r>
            <a:r>
              <a:rPr lang="de-DE" dirty="0" err="1"/>
              <a:t>scaling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resources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8C58B4-8F85-4BC3-97FE-0F32F554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5337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59339-C2D9-4D2C-8593-ABA18BCF3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4EC140-5394-4F80-A4A0-1795D0418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Kubeflow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automating</a:t>
            </a:r>
            <a:r>
              <a:rPr lang="de-DE" dirty="0"/>
              <a:t> a </a:t>
            </a:r>
            <a:r>
              <a:rPr lang="de-DE" dirty="0" err="1"/>
              <a:t>reproducible</a:t>
            </a:r>
            <a:r>
              <a:rPr lang="de-DE" dirty="0"/>
              <a:t> </a:t>
            </a:r>
            <a:r>
              <a:rPr lang="de-DE" dirty="0" err="1"/>
              <a:t>standard</a:t>
            </a:r>
            <a:r>
              <a:rPr lang="de-DE" dirty="0"/>
              <a:t> ML-approach</a:t>
            </a:r>
          </a:p>
          <a:p>
            <a:r>
              <a:rPr lang="de-DE" dirty="0"/>
              <a:t>Daily Business </a:t>
            </a:r>
            <a:r>
              <a:rPr lang="de-DE" dirty="0" err="1"/>
              <a:t>brings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:</a:t>
            </a:r>
          </a:p>
          <a:p>
            <a:pPr lvl="1"/>
            <a:r>
              <a:rPr lang="de-DE" dirty="0" err="1"/>
              <a:t>Versioning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Code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write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etc.</a:t>
            </a:r>
          </a:p>
          <a:p>
            <a:pPr lvl="1"/>
            <a:r>
              <a:rPr lang="de-DE" dirty="0" err="1"/>
              <a:t>Versioning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Data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revision-wise</a:t>
            </a:r>
            <a:endParaRPr lang="de-DE" dirty="0"/>
          </a:p>
          <a:p>
            <a:pPr lvl="1"/>
            <a:r>
              <a:rPr lang="de-DE" dirty="0"/>
              <a:t>Rolling back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unexpected</a:t>
            </a:r>
            <a:r>
              <a:rPr lang="de-DE" dirty="0"/>
              <a:t> </a:t>
            </a:r>
            <a:r>
              <a:rPr lang="de-DE" dirty="0" err="1"/>
              <a:t>behaviour</a:t>
            </a:r>
            <a:r>
              <a:rPr lang="de-DE" dirty="0"/>
              <a:t> </a:t>
            </a:r>
            <a:r>
              <a:rPr lang="de-DE" dirty="0" err="1"/>
              <a:t>occurs</a:t>
            </a:r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tackle</a:t>
            </a:r>
            <a:r>
              <a:rPr lang="de-DE" dirty="0"/>
              <a:t> </a:t>
            </a:r>
            <a:r>
              <a:rPr lang="de-DE" dirty="0" err="1"/>
              <a:t>those</a:t>
            </a:r>
            <a:r>
              <a:rPr lang="de-DE" dirty="0"/>
              <a:t> </a:t>
            </a:r>
            <a:r>
              <a:rPr lang="de-DE" dirty="0" err="1"/>
              <a:t>issues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pipeline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python</a:t>
            </a:r>
            <a:r>
              <a:rPr lang="de-DE" dirty="0"/>
              <a:t> DVC and </a:t>
            </a:r>
            <a:r>
              <a:rPr lang="de-DE" dirty="0" err="1"/>
              <a:t>Git</a:t>
            </a:r>
            <a:r>
              <a:rPr lang="de-DE" dirty="0"/>
              <a:t> in a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Deep Learning </a:t>
            </a:r>
            <a:r>
              <a:rPr lang="de-DE" dirty="0" err="1"/>
              <a:t>scenario</a:t>
            </a:r>
            <a:r>
              <a:rPr lang="de-DE" dirty="0"/>
              <a:t> (also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MNIST </a:t>
            </a:r>
            <a:r>
              <a:rPr lang="de-DE" dirty="0" err="1"/>
              <a:t>dataset</a:t>
            </a:r>
            <a:r>
              <a:rPr lang="de-DE" dirty="0"/>
              <a:t>) 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B22A955-96DA-432E-97C7-ACABA403E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065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: The </a:t>
            </a:r>
            <a:r>
              <a:rPr lang="de-DE" dirty="0" err="1"/>
              <a:t>whole</a:t>
            </a:r>
            <a:r>
              <a:rPr lang="de-DE" dirty="0"/>
              <a:t> System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9367F998-7B2E-4C7D-8049-3973CDFE0B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617925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B3FC351-3858-4789-A078-92C024A77C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5938802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1: User </a:t>
            </a:r>
            <a:r>
              <a:rPr lang="de-DE" dirty="0" err="1"/>
              <a:t>loads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E464C05-A148-4618-A7F4-59811A904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20982069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2: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synced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C3E99F9-EBF8-4D8E-98DE-FB6E9D0A0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2874554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3: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munging</a:t>
            </a:r>
            <a:r>
              <a:rPr lang="de-DE" dirty="0"/>
              <a:t> + </a:t>
            </a:r>
            <a:r>
              <a:rPr lang="de-DE" dirty="0" err="1"/>
              <a:t>model</a:t>
            </a:r>
            <a:br>
              <a:rPr lang="de-DE" dirty="0"/>
            </a:br>
            <a:r>
              <a:rPr lang="de-DE" dirty="0" err="1"/>
              <a:t>building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5B3F06B-B7DC-4E36-BC65-09E0C0596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39098622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4: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dvc</a:t>
            </a:r>
            <a:r>
              <a:rPr lang="de-DE" dirty="0"/>
              <a:t> </a:t>
            </a:r>
            <a:r>
              <a:rPr lang="de-DE" dirty="0" err="1"/>
              <a:t>files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hash</a:t>
            </a:r>
            <a:r>
              <a:rPr lang="de-DE" dirty="0"/>
              <a:t> sums)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03EF25D0-D3FD-4B32-83C5-F4F3715A2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1234635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5: DVC </a:t>
            </a:r>
            <a:r>
              <a:rPr lang="de-DE" dirty="0" err="1"/>
              <a:t>connects</a:t>
            </a:r>
            <a:r>
              <a:rPr lang="de-DE" dirty="0"/>
              <a:t> </a:t>
            </a:r>
            <a:r>
              <a:rPr lang="de-DE" dirty="0" err="1"/>
              <a:t>actual</a:t>
            </a:r>
            <a:br>
              <a:rPr lang="de-DE" dirty="0"/>
            </a:br>
            <a:r>
              <a:rPr lang="de-DE" dirty="0" err="1"/>
              <a:t>data</a:t>
            </a:r>
            <a:r>
              <a:rPr lang="de-DE" dirty="0"/>
              <a:t> code and </a:t>
            </a:r>
            <a:r>
              <a:rPr lang="de-DE" dirty="0" err="1"/>
              <a:t>hashes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2AF63B1-F3EC-42E2-A54D-65F425028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15175321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6: Upload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hdfs</a:t>
            </a:r>
            <a:r>
              <a:rPr lang="de-DE" dirty="0"/>
              <a:t>) and Code/</a:t>
            </a:r>
            <a:r>
              <a:rPr lang="de-DE" dirty="0" err="1"/>
              <a:t>hashes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Git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07C337A-CA62-4263-827E-B874CDE1AF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6423" y="1825625"/>
            <a:ext cx="5299154" cy="4351338"/>
          </a:xfrm>
        </p:spPr>
      </p:pic>
    </p:spTree>
    <p:extLst>
      <p:ext uri="{BB962C8B-B14F-4D97-AF65-F5344CB8AC3E}">
        <p14:creationId xmlns:p14="http://schemas.microsoft.com/office/powerpoint/2010/main" val="31892134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7: </a:t>
            </a:r>
            <a:r>
              <a:rPr lang="de-DE" dirty="0" err="1"/>
              <a:t>Gitlab</a:t>
            </a:r>
            <a:r>
              <a:rPr lang="de-DE" dirty="0"/>
              <a:t> CI </a:t>
            </a:r>
            <a:r>
              <a:rPr lang="de-DE" dirty="0" err="1"/>
              <a:t>starts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BFC3AA2-7189-4DA2-8FB1-473D836EB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6423" y="1825625"/>
            <a:ext cx="5299154" cy="4351338"/>
          </a:xfrm>
        </p:spPr>
      </p:pic>
    </p:spTree>
    <p:extLst>
      <p:ext uri="{BB962C8B-B14F-4D97-AF65-F5344CB8AC3E}">
        <p14:creationId xmlns:p14="http://schemas.microsoft.com/office/powerpoint/2010/main" val="1999421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F5301E-3452-4132-96CC-30974F9E3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Kubernetes</a:t>
            </a:r>
            <a:r>
              <a:rPr lang="de-DE" dirty="0"/>
              <a:t>! …And ML??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A1F469-9DE7-40F7-942F-BC7B6C4B0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ML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!</a:t>
            </a:r>
          </a:p>
          <a:p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shared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engineers</a:t>
            </a:r>
            <a:r>
              <a:rPr lang="de-DE" dirty="0"/>
              <a:t>/</a:t>
            </a:r>
            <a:r>
              <a:rPr lang="de-DE" dirty="0" err="1"/>
              <a:t>scientists</a:t>
            </a:r>
            <a:endParaRPr lang="de-DE" dirty="0"/>
          </a:p>
          <a:p>
            <a:r>
              <a:rPr lang="de-DE" dirty="0"/>
              <a:t>Also ML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tend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hungry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updates</a:t>
            </a:r>
            <a:r>
              <a:rPr lang="de-DE" dirty="0"/>
              <a:t> and </a:t>
            </a:r>
            <a:r>
              <a:rPr lang="de-DE" dirty="0" err="1"/>
              <a:t>prone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</a:t>
            </a:r>
            <a:r>
              <a:rPr lang="de-DE" dirty="0" err="1"/>
              <a:t>unexpected</a:t>
            </a:r>
            <a:r>
              <a:rPr lang="de-DE" dirty="0"/>
              <a:t> </a:t>
            </a:r>
            <a:r>
              <a:rPr lang="de-DE" dirty="0" err="1"/>
              <a:t>behaviour</a:t>
            </a:r>
            <a:endParaRPr lang="de-DE" dirty="0"/>
          </a:p>
          <a:p>
            <a:r>
              <a:rPr lang="de-DE" dirty="0" err="1"/>
              <a:t>Kubernetes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strip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trouble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sharing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and auto-</a:t>
            </a:r>
            <a:r>
              <a:rPr lang="de-DE" dirty="0" err="1"/>
              <a:t>deploying</a:t>
            </a:r>
            <a:r>
              <a:rPr lang="de-DE" dirty="0"/>
              <a:t> ML </a:t>
            </a:r>
            <a:r>
              <a:rPr lang="de-DE" dirty="0" err="1"/>
              <a:t>services</a:t>
            </a:r>
            <a:endParaRPr lang="de-DE" dirty="0"/>
          </a:p>
          <a:p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8C58B4-8F85-4BC3-97FE-0F32F5545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75354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8: </a:t>
            </a:r>
            <a:r>
              <a:rPr lang="de-DE" dirty="0" err="1"/>
              <a:t>Gitlab</a:t>
            </a:r>
            <a:r>
              <a:rPr lang="de-DE" dirty="0"/>
              <a:t> CI </a:t>
            </a:r>
            <a:r>
              <a:rPr lang="de-DE" dirty="0" err="1"/>
              <a:t>contacts</a:t>
            </a:r>
            <a:br>
              <a:rPr lang="de-DE" dirty="0"/>
            </a:b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dispatcher</a:t>
            </a:r>
            <a:r>
              <a:rPr lang="de-DE" dirty="0"/>
              <a:t> (k8s) </a:t>
            </a:r>
            <a:r>
              <a:rPr lang="de-DE" dirty="0" err="1"/>
              <a:t>service</a:t>
            </a:r>
            <a:r>
              <a:rPr lang="de-DE" dirty="0"/>
              <a:t>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2EC890A-D66E-4CE6-90C2-5D0A2099A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670" y="1825625"/>
            <a:ext cx="5306660" cy="4351338"/>
          </a:xfrm>
        </p:spPr>
      </p:pic>
    </p:spTree>
    <p:extLst>
      <p:ext uri="{BB962C8B-B14F-4D97-AF65-F5344CB8AC3E}">
        <p14:creationId xmlns:p14="http://schemas.microsoft.com/office/powerpoint/2010/main" val="29299497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9: </a:t>
            </a:r>
            <a:r>
              <a:rPr lang="de-DE" dirty="0" err="1"/>
              <a:t>dispatcher</a:t>
            </a:r>
            <a:r>
              <a:rPr lang="de-DE" dirty="0"/>
              <a:t> </a:t>
            </a:r>
            <a:r>
              <a:rPr lang="de-DE" dirty="0" err="1"/>
              <a:t>syncs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code and </a:t>
            </a:r>
            <a:r>
              <a:rPr lang="de-DE" dirty="0" err="1"/>
              <a:t>hashes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F2025DF-B2A7-4DDF-B367-5EC8947CE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670" y="1825625"/>
            <a:ext cx="5306660" cy="4351338"/>
          </a:xfrm>
        </p:spPr>
      </p:pic>
    </p:spTree>
    <p:extLst>
      <p:ext uri="{BB962C8B-B14F-4D97-AF65-F5344CB8AC3E}">
        <p14:creationId xmlns:p14="http://schemas.microsoft.com/office/powerpoint/2010/main" val="1888274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10: </a:t>
            </a:r>
            <a:r>
              <a:rPr lang="de-DE" dirty="0" err="1"/>
              <a:t>Kubeflow</a:t>
            </a:r>
            <a:r>
              <a:rPr lang="de-DE" dirty="0"/>
              <a:t> </a:t>
            </a:r>
            <a:r>
              <a:rPr lang="de-DE" dirty="0" err="1"/>
              <a:t>pipelines</a:t>
            </a:r>
            <a:r>
              <a:rPr lang="de-DE" dirty="0"/>
              <a:t> </a:t>
            </a:r>
            <a:r>
              <a:rPr lang="de-DE" dirty="0" err="1"/>
              <a:t>get</a:t>
            </a:r>
            <a:br>
              <a:rPr lang="de-DE" dirty="0"/>
            </a:br>
            <a:r>
              <a:rPr lang="de-DE" dirty="0" err="1"/>
              <a:t>invoked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DVC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2080919-EB72-4B1E-8684-506FF5C7A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6004441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11: Pipeline </a:t>
            </a:r>
            <a:r>
              <a:rPr lang="de-DE" dirty="0" err="1"/>
              <a:t>Pods</a:t>
            </a:r>
            <a:r>
              <a:rPr lang="de-DE" dirty="0"/>
              <a:t> </a:t>
            </a:r>
            <a:r>
              <a:rPr lang="de-DE" dirty="0" err="1"/>
              <a:t>get</a:t>
            </a:r>
            <a:br>
              <a:rPr lang="de-DE" dirty="0"/>
            </a:br>
            <a:r>
              <a:rPr lang="de-DE" dirty="0" err="1"/>
              <a:t>started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44DAC65-2F29-4CAE-9458-199EA17BA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41823175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12: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pod</a:t>
            </a:r>
            <a:r>
              <a:rPr lang="de-DE" dirty="0"/>
              <a:t> </a:t>
            </a:r>
            <a:r>
              <a:rPr lang="de-DE" dirty="0" err="1"/>
              <a:t>syncs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5B6B847-B026-4562-A09B-5410FDA563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670" y="1825625"/>
            <a:ext cx="5306660" cy="4351338"/>
          </a:xfrm>
        </p:spPr>
      </p:pic>
    </p:spTree>
    <p:extLst>
      <p:ext uri="{BB962C8B-B14F-4D97-AF65-F5344CB8AC3E}">
        <p14:creationId xmlns:p14="http://schemas.microsoft.com/office/powerpoint/2010/main" val="10987142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13: Inside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scripts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excuted</a:t>
            </a:r>
            <a:r>
              <a:rPr lang="de-DE" dirty="0"/>
              <a:t> (</a:t>
            </a:r>
            <a:r>
              <a:rPr lang="de-DE" dirty="0" err="1"/>
              <a:t>i.P</a:t>
            </a:r>
            <a:r>
              <a:rPr lang="de-DE" dirty="0"/>
              <a:t>. </a:t>
            </a:r>
            <a:r>
              <a:rPr lang="de-DE" dirty="0" err="1"/>
              <a:t>by</a:t>
            </a:r>
            <a:r>
              <a:rPr lang="de-DE" dirty="0"/>
              <a:t> DVC)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5F0C8487-8809-40B3-A8AB-1F994BA3B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601105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14: </a:t>
            </a:r>
            <a:r>
              <a:rPr lang="de-DE" dirty="0" err="1"/>
              <a:t>Artifacts</a:t>
            </a:r>
            <a:r>
              <a:rPr lang="de-DE" dirty="0"/>
              <a:t> and </a:t>
            </a:r>
            <a:r>
              <a:rPr lang="de-DE" dirty="0" err="1"/>
              <a:t>hashes</a:t>
            </a:r>
            <a:r>
              <a:rPr lang="de-DE" dirty="0"/>
              <a:t> </a:t>
            </a:r>
            <a:r>
              <a:rPr lang="de-DE" dirty="0" err="1"/>
              <a:t>are</a:t>
            </a:r>
            <a:br>
              <a:rPr lang="de-DE" dirty="0"/>
            </a:br>
            <a:r>
              <a:rPr lang="de-DE" dirty="0" err="1"/>
              <a:t>collected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B883F32A-F8D0-4A5D-943A-326B8F1514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670" y="1825625"/>
            <a:ext cx="5306660" cy="4351338"/>
          </a:xfrm>
        </p:spPr>
      </p:pic>
    </p:spTree>
    <p:extLst>
      <p:ext uri="{BB962C8B-B14F-4D97-AF65-F5344CB8AC3E}">
        <p14:creationId xmlns:p14="http://schemas.microsoft.com/office/powerpoint/2010/main" val="317618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15: API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hosted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86E7982-20AD-424D-84FF-49C14B1E6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20716746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16: </a:t>
            </a:r>
            <a:r>
              <a:rPr lang="de-DE" dirty="0" err="1"/>
              <a:t>artifacts</a:t>
            </a:r>
            <a:r>
              <a:rPr lang="de-DE" dirty="0"/>
              <a:t> and </a:t>
            </a:r>
            <a:r>
              <a:rPr lang="de-DE" dirty="0" err="1"/>
              <a:t>hashes</a:t>
            </a:r>
            <a:r>
              <a:rPr lang="de-DE" dirty="0"/>
              <a:t> </a:t>
            </a:r>
            <a:r>
              <a:rPr lang="de-DE" dirty="0" err="1"/>
              <a:t>get</a:t>
            </a:r>
            <a:br>
              <a:rPr lang="de-DE" dirty="0"/>
            </a:br>
            <a:r>
              <a:rPr lang="de-DE" dirty="0" err="1"/>
              <a:t>pushed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storage</a:t>
            </a:r>
            <a:r>
              <a:rPr lang="de-DE" dirty="0"/>
              <a:t> / remote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6B616AC-392D-479E-B1F4-AE93E9FD9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670" y="1825625"/>
            <a:ext cx="5306660" cy="4351338"/>
          </a:xfrm>
        </p:spPr>
      </p:pic>
    </p:spTree>
    <p:extLst>
      <p:ext uri="{BB962C8B-B14F-4D97-AF65-F5344CB8AC3E}">
        <p14:creationId xmlns:p14="http://schemas.microsoft.com/office/powerpoint/2010/main" val="21309880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27EDE4-CF5D-442F-89C4-729D1854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Step</a:t>
            </a:r>
            <a:r>
              <a:rPr lang="de-DE" dirty="0"/>
              <a:t> 17: a happy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finally</a:t>
            </a:r>
            <a:br>
              <a:rPr lang="de-DE" dirty="0"/>
            </a:b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it‘s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. </a:t>
            </a:r>
            <a:r>
              <a:rPr lang="de-DE" dirty="0" err="1"/>
              <a:t>Yay</a:t>
            </a:r>
            <a:r>
              <a:rPr lang="de-DE" dirty="0"/>
              <a:t>!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A5846BF-FBBC-4D9A-AB80-0E1711A7D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D99AB955-EFEC-4D21-8C5F-542A32D57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588" y="1825625"/>
            <a:ext cx="5312823" cy="4351338"/>
          </a:xfrm>
        </p:spPr>
      </p:pic>
    </p:spTree>
    <p:extLst>
      <p:ext uri="{BB962C8B-B14F-4D97-AF65-F5344CB8AC3E}">
        <p14:creationId xmlns:p14="http://schemas.microsoft.com/office/powerpoint/2010/main" val="3915668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C2DAFD-4983-449F-BCEE-132B76E00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Kubernetes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72DC98-5AE1-467B-B437-E19966F098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Concepts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0E3972-D2EB-403E-ABCA-A29FA002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4112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316022-0850-457D-9C45-02CD8FB7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27CDCB-BE7A-4499-8FD8-BD10A2CCB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Basic </a:t>
            </a:r>
            <a:r>
              <a:rPr lang="de-DE" dirty="0" err="1"/>
              <a:t>components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cover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Containers (</a:t>
            </a:r>
            <a:r>
              <a:rPr lang="de-DE" dirty="0" err="1"/>
              <a:t>here</a:t>
            </a:r>
            <a:r>
              <a:rPr lang="de-DE" dirty="0"/>
              <a:t>: </a:t>
            </a:r>
            <a:r>
              <a:rPr lang="de-DE" dirty="0" err="1"/>
              <a:t>maintained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Dockerdeamon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Pods</a:t>
            </a:r>
            <a:endParaRPr lang="de-DE" dirty="0"/>
          </a:p>
          <a:p>
            <a:pPr lvl="1"/>
            <a:r>
              <a:rPr lang="de-DE" dirty="0" err="1"/>
              <a:t>ReplicaSets</a:t>
            </a:r>
            <a:endParaRPr lang="de-DE" dirty="0"/>
          </a:p>
          <a:p>
            <a:pPr lvl="1"/>
            <a:r>
              <a:rPr lang="de-DE" dirty="0" err="1"/>
              <a:t>Deployments</a:t>
            </a:r>
            <a:endParaRPr lang="de-DE" dirty="0"/>
          </a:p>
          <a:p>
            <a:pPr lvl="1"/>
            <a:r>
              <a:rPr lang="de-DE" dirty="0" err="1"/>
              <a:t>VolumeMounts</a:t>
            </a:r>
            <a:r>
              <a:rPr lang="de-DE" dirty="0"/>
              <a:t> and Secrets</a:t>
            </a:r>
          </a:p>
          <a:p>
            <a:r>
              <a:rPr lang="de-DE" dirty="0" err="1"/>
              <a:t>Existient</a:t>
            </a:r>
            <a:r>
              <a:rPr lang="de-DE" dirty="0"/>
              <a:t> but off </a:t>
            </a:r>
            <a:r>
              <a:rPr lang="de-DE" dirty="0" err="1"/>
              <a:t>scope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CronJobs</a:t>
            </a:r>
            <a:r>
              <a:rPr lang="de-DE" dirty="0"/>
              <a:t> (</a:t>
            </a:r>
            <a:r>
              <a:rPr lang="de-DE" dirty="0" err="1"/>
              <a:t>as</a:t>
            </a:r>
            <a:r>
              <a:rPr lang="de-DE" dirty="0"/>
              <a:t> in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unixoid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)</a:t>
            </a:r>
          </a:p>
          <a:p>
            <a:pPr lvl="1"/>
            <a:r>
              <a:rPr lang="de-DE" dirty="0" err="1"/>
              <a:t>DeamonSets</a:t>
            </a:r>
            <a:endParaRPr lang="de-DE" dirty="0"/>
          </a:p>
          <a:p>
            <a:pPr lvl="1"/>
            <a:r>
              <a:rPr lang="de-DE" dirty="0"/>
              <a:t>Custom Resources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B6BB9C9-6D71-472E-BF99-641C3164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2828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48C0F-3414-485F-85FC-FB3881E6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Containers: The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unit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247BE6-2C5E-47BF-8E89-536459D0D81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container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</a:t>
            </a:r>
            <a:r>
              <a:rPr lang="de-DE" dirty="0" err="1"/>
              <a:t>slim</a:t>
            </a:r>
            <a:r>
              <a:rPr lang="de-DE" dirty="0"/>
              <a:t>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(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and </a:t>
            </a:r>
            <a:r>
              <a:rPr lang="de-DE" dirty="0" err="1"/>
              <a:t>init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)</a:t>
            </a:r>
          </a:p>
          <a:p>
            <a:r>
              <a:rPr lang="de-DE" dirty="0"/>
              <a:t>Containers live in an </a:t>
            </a:r>
            <a:r>
              <a:rPr lang="de-DE" dirty="0" err="1"/>
              <a:t>isolated</a:t>
            </a:r>
            <a:r>
              <a:rPr lang="de-DE" dirty="0"/>
              <a:t> </a:t>
            </a:r>
            <a:r>
              <a:rPr lang="de-DE" dirty="0" err="1"/>
              <a:t>space</a:t>
            </a:r>
            <a:r>
              <a:rPr lang="de-DE" dirty="0"/>
              <a:t> on a Host System (in </a:t>
            </a:r>
            <a:r>
              <a:rPr lang="de-DE" dirty="0" err="1"/>
              <a:t>Kubernetes</a:t>
            </a:r>
            <a:r>
              <a:rPr lang="de-DE" dirty="0"/>
              <a:t>: A </a:t>
            </a:r>
            <a:r>
              <a:rPr lang="de-DE" dirty="0" err="1"/>
              <a:t>Node</a:t>
            </a:r>
            <a:r>
              <a:rPr lang="de-DE" dirty="0"/>
              <a:t>)</a:t>
            </a:r>
          </a:p>
          <a:p>
            <a:r>
              <a:rPr lang="de-DE" dirty="0"/>
              <a:t>Here: </a:t>
            </a:r>
            <a:r>
              <a:rPr lang="de-DE" dirty="0" err="1"/>
              <a:t>defined</a:t>
            </a:r>
            <a:r>
              <a:rPr lang="de-DE" dirty="0"/>
              <a:t> and </a:t>
            </a:r>
            <a:r>
              <a:rPr lang="de-DE" dirty="0" err="1"/>
              <a:t>built</a:t>
            </a:r>
            <a:r>
              <a:rPr lang="de-DE" dirty="0"/>
              <a:t> via Docker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C0BF4FA-9011-4505-8D3E-6A8187ADEF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76975" y="3346882"/>
            <a:ext cx="5563528" cy="1183049"/>
          </a:xfr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BC3A8A-E75E-4959-8138-74DB76A5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0241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9458C-3BCB-4CDD-AA21-33EF5EFA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Containers: The </a:t>
            </a:r>
            <a:r>
              <a:rPr lang="de-DE" dirty="0" err="1"/>
              <a:t>smallest</a:t>
            </a:r>
            <a:r>
              <a:rPr lang="de-DE" dirty="0"/>
              <a:t> </a:t>
            </a:r>
            <a:r>
              <a:rPr lang="de-DE" dirty="0" err="1"/>
              <a:t>unit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1279A4-BFD0-40C9-904B-FB55309BB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Institut für Angewandte Informatik (InfAI)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BD5B35-8952-4672-AE0A-ED5D4781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704" y="3329034"/>
            <a:ext cx="154305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32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äsentation InfAI " id="{CDA99485-4DC8-B04C-9C7A-C7C36E9F5126}" vid="{3E828A0C-E3B7-3A42-9193-BDCBC06378F4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2019-06-04 Präsentation Infai</Template>
  <TotalTime>0</TotalTime>
  <Words>2271</Words>
  <Application>Microsoft Office PowerPoint</Application>
  <PresentationFormat>Breitbild</PresentationFormat>
  <Paragraphs>261</Paragraphs>
  <Slides>59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59</vt:i4>
      </vt:variant>
    </vt:vector>
  </HeadingPairs>
  <TitlesOfParts>
    <vt:vector size="65" baseType="lpstr">
      <vt:lpstr>Arial</vt:lpstr>
      <vt:lpstr>Calibri</vt:lpstr>
      <vt:lpstr>Calibri Light</vt:lpstr>
      <vt:lpstr>Cambria Math</vt:lpstr>
      <vt:lpstr>Verdana</vt:lpstr>
      <vt:lpstr>Office</vt:lpstr>
      <vt:lpstr>Machine Learning on Kubernetes​</vt:lpstr>
      <vt:lpstr>Introduction:  Machine Learning and Kubernetes</vt:lpstr>
      <vt:lpstr>Introduction:  Machine Learning and Kubernetes</vt:lpstr>
      <vt:lpstr>Kubernetes???</vt:lpstr>
      <vt:lpstr>Kubernetes! …And ML??</vt:lpstr>
      <vt:lpstr>Kubernetes</vt:lpstr>
      <vt:lpstr>Overview</vt:lpstr>
      <vt:lpstr>Containers: The smallest unit</vt:lpstr>
      <vt:lpstr>Containers: The smallest unit</vt:lpstr>
      <vt:lpstr>Pods: Grouping things</vt:lpstr>
      <vt:lpstr>Pods: Grouping things</vt:lpstr>
      <vt:lpstr>ReplicaSets: Keep it alive</vt:lpstr>
      <vt:lpstr>ReplicaSets: Keep it alive</vt:lpstr>
      <vt:lpstr>Deployments: Glue it together</vt:lpstr>
      <vt:lpstr>Deployments: Glue it together</vt:lpstr>
      <vt:lpstr>Volumes and Secrets: Persistency.</vt:lpstr>
      <vt:lpstr>Volumes and Secrets: Persistency.</vt:lpstr>
      <vt:lpstr>Services: Getting things visible</vt:lpstr>
      <vt:lpstr>Services: Getting things visible</vt:lpstr>
      <vt:lpstr>The whole system as an example</vt:lpstr>
      <vt:lpstr>Kubernetes and Machine Learning</vt:lpstr>
      <vt:lpstr>Kubeflow: Getting ML to a cluster</vt:lpstr>
      <vt:lpstr>Prerequisites</vt:lpstr>
      <vt:lpstr>Training the model: Concept</vt:lpstr>
      <vt:lpstr>Training the model: Concept</vt:lpstr>
      <vt:lpstr>Training the model: Concept</vt:lpstr>
      <vt:lpstr>Hyperparameter Tuning: Concept</vt:lpstr>
      <vt:lpstr>Hyperparameter Tuning:  Example 1 – (One-Class) SVM</vt:lpstr>
      <vt:lpstr>Hyperparameter Tuning:  Example 1 – (One-Class) SVM</vt:lpstr>
      <vt:lpstr>Hyperparameter Tuning:  Example 1 – (One-Class) SVM</vt:lpstr>
      <vt:lpstr>Hyperparameter Tuning:  Example 2 – KNN</vt:lpstr>
      <vt:lpstr>Hyperparameter Tuning:  Example 2 – KNN</vt:lpstr>
      <vt:lpstr>Hyperparameter Tuning:  Example 2 – KNN</vt:lpstr>
      <vt:lpstr>Validation: Concept</vt:lpstr>
      <vt:lpstr>Validation: CV Example 1 - SVM</vt:lpstr>
      <vt:lpstr>Validation: CV Example - SVM</vt:lpstr>
      <vt:lpstr>Validation: CV Example 1 - SVM</vt:lpstr>
      <vt:lpstr>Deployment</vt:lpstr>
      <vt:lpstr>Putting things together</vt:lpstr>
      <vt:lpstr>What more could we need?</vt:lpstr>
      <vt:lpstr>Overview: The whole System</vt:lpstr>
      <vt:lpstr>PowerPoint-Präsentation</vt:lpstr>
      <vt:lpstr>Step 1: User loads up data</vt:lpstr>
      <vt:lpstr>Step 2: data is synced</vt:lpstr>
      <vt:lpstr>Step 3: data munging + model building</vt:lpstr>
      <vt:lpstr>Step 4: create dvc files  (hash sums)</vt:lpstr>
      <vt:lpstr>Step 5: DVC connects actual data code and hashes</vt:lpstr>
      <vt:lpstr>Step 6: Upload data to storage  (hdfs) and Code/hashes to Git</vt:lpstr>
      <vt:lpstr>Step 7: Gitlab CI starts</vt:lpstr>
      <vt:lpstr>Step 8: Gitlab CI contacts the dispatcher (k8s) service </vt:lpstr>
      <vt:lpstr>Step 9: dispatcher syncs data,  code and hashes</vt:lpstr>
      <vt:lpstr>Step 10: Kubeflow pipelines get invoked by DVC</vt:lpstr>
      <vt:lpstr>Step 11: Pipeline Pods get started</vt:lpstr>
      <vt:lpstr>Step 12: Each pod syncs the data</vt:lpstr>
      <vt:lpstr>Step 13: Inside each Pod the  scripts get excuted (i.P. by DVC) </vt:lpstr>
      <vt:lpstr>Step 14: Artifacts and hashes are collected</vt:lpstr>
      <vt:lpstr>Step 15: API service is hosted</vt:lpstr>
      <vt:lpstr>Step 16: artifacts and hashes get pushed to storage / remote</vt:lpstr>
      <vt:lpstr>Step 17: a happy user can finally use it‘s service. Yay!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on Kubernetes</dc:title>
  <dc:creator>mbu93</dc:creator>
  <cp:lastModifiedBy>mbu93</cp:lastModifiedBy>
  <cp:revision>28</cp:revision>
  <dcterms:created xsi:type="dcterms:W3CDTF">2020-06-17T14:53:43Z</dcterms:created>
  <dcterms:modified xsi:type="dcterms:W3CDTF">2020-06-19T12:14:32Z</dcterms:modified>
</cp:coreProperties>
</file>